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86" r:id="rId2"/>
    <p:sldId id="304" r:id="rId3"/>
    <p:sldId id="307" r:id="rId4"/>
    <p:sldId id="306" r:id="rId5"/>
    <p:sldId id="317" r:id="rId6"/>
    <p:sldId id="314" r:id="rId7"/>
    <p:sldId id="315" r:id="rId8"/>
    <p:sldId id="316" r:id="rId9"/>
    <p:sldId id="336" r:id="rId10"/>
    <p:sldId id="340" r:id="rId11"/>
    <p:sldId id="337" r:id="rId12"/>
    <p:sldId id="338" r:id="rId13"/>
    <p:sldId id="339" r:id="rId14"/>
    <p:sldId id="372" r:id="rId15"/>
    <p:sldId id="371" r:id="rId16"/>
    <p:sldId id="370" r:id="rId17"/>
    <p:sldId id="369" r:id="rId18"/>
    <p:sldId id="368" r:id="rId19"/>
    <p:sldId id="352" r:id="rId20"/>
    <p:sldId id="353" r:id="rId21"/>
    <p:sldId id="354" r:id="rId22"/>
    <p:sldId id="355" r:id="rId23"/>
    <p:sldId id="356" r:id="rId24"/>
    <p:sldId id="357" r:id="rId25"/>
    <p:sldId id="358" r:id="rId26"/>
    <p:sldId id="359" r:id="rId27"/>
    <p:sldId id="360" r:id="rId28"/>
    <p:sldId id="361" r:id="rId29"/>
    <p:sldId id="362" r:id="rId30"/>
    <p:sldId id="363" r:id="rId31"/>
    <p:sldId id="364" r:id="rId32"/>
    <p:sldId id="376" r:id="rId33"/>
    <p:sldId id="397" r:id="rId34"/>
    <p:sldId id="401" r:id="rId35"/>
    <p:sldId id="400" r:id="rId36"/>
    <p:sldId id="399" r:id="rId37"/>
    <p:sldId id="398" r:id="rId38"/>
    <p:sldId id="395" r:id="rId39"/>
    <p:sldId id="345" r:id="rId40"/>
    <p:sldId id="305" r:id="rId41"/>
    <p:sldId id="374" r:id="rId42"/>
    <p:sldId id="375" r:id="rId43"/>
    <p:sldId id="294" r:id="rId44"/>
    <p:sldId id="297" r:id="rId45"/>
    <p:sldId id="27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DCC9"/>
    <a:srgbClr val="D2DE45"/>
    <a:srgbClr val="FFFAF7"/>
    <a:srgbClr val="61A4BB"/>
    <a:srgbClr val="FFFDDE"/>
    <a:srgbClr val="A2C679"/>
    <a:srgbClr val="F06E6F"/>
    <a:srgbClr val="102C57"/>
    <a:srgbClr val="DBC1A4"/>
    <a:srgbClr val="F6A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3"/>
    <p:restoredTop sz="94704"/>
  </p:normalViewPr>
  <p:slideViewPr>
    <p:cSldViewPr snapToGrid="0">
      <p:cViewPr>
        <p:scale>
          <a:sx n="88" d="100"/>
          <a:sy n="88" d="100"/>
        </p:scale>
        <p:origin x="464"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24589-43D7-614F-BC22-2A49E3C1C364}"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4CC93-997B-054B-9AD4-ED97648C99BF}" type="slidenum">
              <a:rPr lang="en-US" smtClean="0"/>
              <a:t>‹#›</a:t>
            </a:fld>
            <a:endParaRPr lang="en-US"/>
          </a:p>
        </p:txBody>
      </p:sp>
    </p:spTree>
    <p:extLst>
      <p:ext uri="{BB962C8B-B14F-4D97-AF65-F5344CB8AC3E}">
        <p14:creationId xmlns:p14="http://schemas.microsoft.com/office/powerpoint/2010/main" val="295151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Sir This is </a:t>
            </a:r>
          </a:p>
        </p:txBody>
      </p:sp>
      <p:sp>
        <p:nvSpPr>
          <p:cNvPr id="4" name="Slide Number Placeholder 3"/>
          <p:cNvSpPr>
            <a:spLocks noGrp="1"/>
          </p:cNvSpPr>
          <p:nvPr>
            <p:ph type="sldNum" sz="quarter" idx="5"/>
          </p:nvPr>
        </p:nvSpPr>
        <p:spPr/>
        <p:txBody>
          <a:bodyPr/>
          <a:lstStyle/>
          <a:p>
            <a:fld id="{BF54CC93-997B-054B-9AD4-ED97648C99BF}" type="slidenum">
              <a:rPr lang="en-US" smtClean="0"/>
              <a:t>1</a:t>
            </a:fld>
            <a:endParaRPr lang="en-US" dirty="0"/>
          </a:p>
        </p:txBody>
      </p:sp>
    </p:spTree>
    <p:extLst>
      <p:ext uri="{BB962C8B-B14F-4D97-AF65-F5344CB8AC3E}">
        <p14:creationId xmlns:p14="http://schemas.microsoft.com/office/powerpoint/2010/main" val="287363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Sir, this is the most effective </a:t>
            </a:r>
          </a:p>
        </p:txBody>
      </p:sp>
      <p:sp>
        <p:nvSpPr>
          <p:cNvPr id="4" name="Slide Number Placeholder 3"/>
          <p:cNvSpPr>
            <a:spLocks noGrp="1"/>
          </p:cNvSpPr>
          <p:nvPr>
            <p:ph type="sldNum" sz="quarter" idx="5"/>
          </p:nvPr>
        </p:nvSpPr>
        <p:spPr/>
        <p:txBody>
          <a:bodyPr/>
          <a:lstStyle/>
          <a:p>
            <a:fld id="{BF54CC93-997B-054B-9AD4-ED97648C99BF}" type="slidenum">
              <a:rPr lang="en-US" smtClean="0"/>
              <a:t>2</a:t>
            </a:fld>
            <a:endParaRPr lang="en-US" dirty="0"/>
          </a:p>
        </p:txBody>
      </p:sp>
    </p:spTree>
    <p:extLst>
      <p:ext uri="{BB962C8B-B14F-4D97-AF65-F5344CB8AC3E}">
        <p14:creationId xmlns:p14="http://schemas.microsoft.com/office/powerpoint/2010/main" val="79845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a:t>
            </a:fld>
            <a:endParaRPr lang="en-US" dirty="0"/>
          </a:p>
        </p:txBody>
      </p:sp>
    </p:spTree>
    <p:extLst>
      <p:ext uri="{BB962C8B-B14F-4D97-AF65-F5344CB8AC3E}">
        <p14:creationId xmlns:p14="http://schemas.microsoft.com/office/powerpoint/2010/main" val="1571815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8170-F955-4F9C-D3DB-A80CD4D50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53F7A1F-84E3-98E0-1B4C-8E26E9ECF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F3DB04-1A46-E047-8F6D-017F9216A10B}"/>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F78BF44B-A27D-ECF6-3174-5E6F68CB1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2013B-D475-087B-78D3-318B89A7F8A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4283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CA99-B423-D2E1-FD89-EED07F73DA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9C2C63-6DCF-0051-9AA6-3C8230D643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EA90A1-00CC-6213-A118-B562020C6B6B}"/>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2990953E-BA2A-1D1A-D75B-BD2E33260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732C-E338-1AA7-8154-57CBBFDA8D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406232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F5FDD-41F2-2D71-5B70-174A215036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E43B72-60B3-ED1B-FDEB-653AEEE9CD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F5EF89-EC7B-7554-806D-BAF12A145A72}"/>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1A72456C-42BE-82FF-F0FE-604AAF7D0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20651-DAA4-F983-611D-411C8010BD35}"/>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213986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652-F0D8-B66C-808F-DE989BEDE0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B15D43-2845-1531-0E3B-AE8C7CC647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86C2B-8D51-C60A-CFC1-7383C26A0B2A}"/>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8C9E9282-34A6-4C47-8777-CF771F847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3303C-9B85-D89A-3B9E-5E69BCC3CB2A}"/>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9754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35AE-433B-21FF-9CB1-5ABDE0AD46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49C32A5-577D-41B4-AC5F-8133A84F22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226C23-4A29-D6DE-6260-01BED48401FF}"/>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EFFA429C-8E55-A86C-AD0E-42C7EA7F7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A1E39-6306-A0C2-FB42-271174A1A24D}"/>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4847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5CBB-B73A-9263-44BB-EACB484EED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83C719-C37E-FB92-0A7B-B5FB64DC91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F48EBC7-4AF2-139B-B8F5-1757A7DA9F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714237B-565B-D6B3-3ED9-AB0EDDCC2726}"/>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6" name="Footer Placeholder 5">
            <a:extLst>
              <a:ext uri="{FF2B5EF4-FFF2-40B4-BE49-F238E27FC236}">
                <a16:creationId xmlns:a16="http://schemas.microsoft.com/office/drawing/2014/main" id="{EF17DE7E-2AA0-B3C5-6FF7-13C4F8FD5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3CE4A-CB44-17ED-5835-D4DCB6F627F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65388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95BC-2CF2-F0F0-D80F-996EEAA6EE3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D5374C-3198-2371-ECBD-29C5B0CA7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061407-3857-FDB4-578F-27E432B258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3CD8CE-B80E-352A-8812-6284BEDC9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C5313F-BD03-1652-76C4-03817C56C67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7E909DF-7D70-3CDF-7B96-886CBF01C36F}"/>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8" name="Footer Placeholder 7">
            <a:extLst>
              <a:ext uri="{FF2B5EF4-FFF2-40B4-BE49-F238E27FC236}">
                <a16:creationId xmlns:a16="http://schemas.microsoft.com/office/drawing/2014/main" id="{346799CF-34B9-2EE5-6638-4FE2C552C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9A247C-54E3-D918-FAE1-E9EF7DD6F1B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5359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BD23-F33D-0C16-E91D-91F80020F4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224319-3743-BDDD-E7CD-6EEA52C8386E}"/>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4" name="Footer Placeholder 3">
            <a:extLst>
              <a:ext uri="{FF2B5EF4-FFF2-40B4-BE49-F238E27FC236}">
                <a16:creationId xmlns:a16="http://schemas.microsoft.com/office/drawing/2014/main" id="{00406AAE-A4A1-E364-C36D-A27EFE61A3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72405C-1277-5F43-9308-71B3D88823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2052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38C56-B381-478C-E10A-D875D1C30DA8}"/>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3" name="Footer Placeholder 2">
            <a:extLst>
              <a:ext uri="{FF2B5EF4-FFF2-40B4-BE49-F238E27FC236}">
                <a16:creationId xmlns:a16="http://schemas.microsoft.com/office/drawing/2014/main" id="{B1B8CF61-402B-D7C9-8A3C-2118032D7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4336E3-E17B-E3C1-ADF7-6DDB331C1CC6}"/>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8739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C9E-CF0C-B2EA-F0BA-01C77C1A91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1AB69E-4EE2-1DAE-49F1-8CE370A80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F6DA1-F10C-C425-D106-FC7CDC501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CCF249-63BA-1BA4-21FB-148E1B41BBB6}"/>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6" name="Footer Placeholder 5">
            <a:extLst>
              <a:ext uri="{FF2B5EF4-FFF2-40B4-BE49-F238E27FC236}">
                <a16:creationId xmlns:a16="http://schemas.microsoft.com/office/drawing/2014/main" id="{1B342A6B-9C75-1CFB-CA0D-C90EF0166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FE1F8C-F3BF-7BE4-AB7A-3AF95EF734EF}"/>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88600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1D12-D1E2-D7DA-706D-687C53983E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6539543-F6D1-DE3E-AC8B-49FA53706B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48FB8-F958-5CFE-73DD-34965FB11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08E1D2-D23F-23F8-EB95-11FDB1930C93}"/>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6" name="Footer Placeholder 5">
            <a:extLst>
              <a:ext uri="{FF2B5EF4-FFF2-40B4-BE49-F238E27FC236}">
                <a16:creationId xmlns:a16="http://schemas.microsoft.com/office/drawing/2014/main" id="{95D77386-11D0-8814-5630-68923A760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E3C7F-4E0D-F8F8-5E74-6478634248A3}"/>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1617160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rgbClr val="E9D2A0"/>
            </a:gs>
            <a:gs pos="18000">
              <a:srgbClr val="FFF79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0D0AC-16FC-D564-C92A-4579E1B0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6FC50E-EF95-D1BF-9752-2A6DDBA85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EBCCCD-EB0D-6534-2DF3-847BED616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89952F88-29FF-9BB7-AA0A-692B1608C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CDEF7B-B02D-928C-8FA5-ACCEAAB37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51121E-FEC9-B54E-8397-E9B2B111BA0F}" type="slidenum">
              <a:rPr lang="en-US" smtClean="0"/>
              <a:t>‹#›</a:t>
            </a:fld>
            <a:endParaRPr lang="en-US"/>
          </a:p>
        </p:txBody>
      </p:sp>
    </p:spTree>
    <p:extLst>
      <p:ext uri="{BB962C8B-B14F-4D97-AF65-F5344CB8AC3E}">
        <p14:creationId xmlns:p14="http://schemas.microsoft.com/office/powerpoint/2010/main" val="116907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3" Type="http://schemas.openxmlformats.org/officeDocument/2006/relationships/image" Target="../media/image1.png"/><Relationship Id="rId7" Type="http://schemas.microsoft.com/office/2007/relationships/hdphoto" Target="../media/hdphoto2.wdp"/><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microsoft.com/office/2007/relationships/hdphoto" Target="../media/hdphoto5.wdp"/><Relationship Id="rId5" Type="http://schemas.openxmlformats.org/officeDocument/2006/relationships/image" Target="../media/image2.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7.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hdphoto" Target="../media/hdphoto13.wdp"/><Relationship Id="rId3" Type="http://schemas.openxmlformats.org/officeDocument/2006/relationships/image" Target="../media/image6.png"/><Relationship Id="rId7" Type="http://schemas.microsoft.com/office/2007/relationships/hdphoto" Target="../media/hdphoto10.wdp"/><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9.wdp"/><Relationship Id="rId11" Type="http://schemas.microsoft.com/office/2007/relationships/hdphoto" Target="../media/hdphoto12.wdp"/><Relationship Id="rId5" Type="http://schemas.openxmlformats.org/officeDocument/2006/relationships/image" Target="../media/image4.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3.png"/><Relationship Id="rId14" Type="http://schemas.microsoft.com/office/2007/relationships/hdphoto" Target="../media/hdphoto14.wdp"/></Relationships>
</file>

<file path=ppt/slides/_rels/slide20.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microsoft.com/office/2007/relationships/hdphoto" Target="../media/hdphoto16.wdp"/><Relationship Id="rId13" Type="http://schemas.microsoft.com/office/2007/relationships/hdphoto" Target="../media/hdphoto20.wdp"/><Relationship Id="rId3" Type="http://schemas.microsoft.com/office/2007/relationships/hdphoto" Target="../media/hdphoto8.wdp"/><Relationship Id="rId7" Type="http://schemas.openxmlformats.org/officeDocument/2006/relationships/image" Target="../media/image4.png"/><Relationship Id="rId12" Type="http://schemas.microsoft.com/office/2007/relationships/hdphoto" Target="../media/hdphoto19.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png"/><Relationship Id="rId11" Type="http://schemas.microsoft.com/office/2007/relationships/hdphoto" Target="../media/hdphoto18.wdp"/><Relationship Id="rId5" Type="http://schemas.microsoft.com/office/2007/relationships/hdphoto" Target="../media/hdphoto15.wdp"/><Relationship Id="rId10" Type="http://schemas.openxmlformats.org/officeDocument/2006/relationships/image" Target="../media/image3.png"/><Relationship Id="rId4" Type="http://schemas.openxmlformats.org/officeDocument/2006/relationships/image" Target="../media/image5.png"/><Relationship Id="rId9" Type="http://schemas.microsoft.com/office/2007/relationships/hdphoto" Target="../media/hdphoto17.wdp"/></Relationships>
</file>

<file path=ppt/slides/_rels/slide30.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4.png"/><Relationship Id="rId12" Type="http://schemas.microsoft.com/office/2007/relationships/hdphoto" Target="../media/hdphoto23.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9.wdp"/><Relationship Id="rId11" Type="http://schemas.openxmlformats.org/officeDocument/2006/relationships/image" Target="../media/image10.png"/><Relationship Id="rId5" Type="http://schemas.openxmlformats.org/officeDocument/2006/relationships/image" Target="../media/image5.png"/><Relationship Id="rId10" Type="http://schemas.microsoft.com/office/2007/relationships/hdphoto" Target="../media/hdphoto22.wdp"/><Relationship Id="rId4" Type="http://schemas.microsoft.com/office/2007/relationships/hdphoto" Target="../media/hdphoto8.wdp"/><Relationship Id="rId9" Type="http://schemas.openxmlformats.org/officeDocument/2006/relationships/image" Target="../media/image3.png"/><Relationship Id="rId14" Type="http://schemas.microsoft.com/office/2007/relationships/hdphoto" Target="../media/hdphoto24.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0.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0.png"/><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00.png"/><Relationship Id="rId11" Type="http://schemas.openxmlformats.org/officeDocument/2006/relationships/image" Target="../media/image35.png"/><Relationship Id="rId5" Type="http://schemas.openxmlformats.org/officeDocument/2006/relationships/image" Target="../media/image290.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0.png"/><Relationship Id="rId9" Type="http://schemas.openxmlformats.org/officeDocument/2006/relationships/image" Target="../media/image33.png"/><Relationship Id="rId1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svg"/><Relationship Id="rId9" Type="http://schemas.openxmlformats.org/officeDocument/2006/relationships/image" Target="../media/image48.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4.png"/><Relationship Id="rId4" Type="http://schemas.microsoft.com/office/2007/relationships/hdphoto" Target="../media/hdphoto26.wdp"/></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27.wdp"/><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2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045A55C-BAA7-0934-295A-485DD3A16465}"/>
              </a:ext>
            </a:extLst>
          </p:cNvPr>
          <p:cNvGrpSpPr/>
          <p:nvPr/>
        </p:nvGrpSpPr>
        <p:grpSpPr>
          <a:xfrm rot="621942">
            <a:off x="6584765" y="-641339"/>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36000"/>
                      </a14:imgEffect>
                      <a14:imgEffect>
                        <a14:brightnessContrast contrast="-6000"/>
                      </a14:imgEffect>
                    </a14:imgLayer>
                  </a14:imgProps>
                </a:ext>
              </a:extLst>
            </a:blip>
            <a:stretch>
              <a:fillRect/>
            </a:stretch>
          </a:blipFill>
        </p:grpSpPr>
        <p:sp>
          <p:nvSpPr>
            <p:cNvPr id="2" name="Hexagon 1">
              <a:extLst>
                <a:ext uri="{FF2B5EF4-FFF2-40B4-BE49-F238E27FC236}">
                  <a16:creationId xmlns:a16="http://schemas.microsoft.com/office/drawing/2014/main" id="{75BA5868-CBAC-F4B4-49CD-50C7D0C18AA5}"/>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 name="Hexagon 2">
              <a:extLst>
                <a:ext uri="{FF2B5EF4-FFF2-40B4-BE49-F238E27FC236}">
                  <a16:creationId xmlns:a16="http://schemas.microsoft.com/office/drawing/2014/main" id="{EDE3FF5F-698F-FC1C-115A-D93B280A7EA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 name="Hexagon 3">
              <a:extLst>
                <a:ext uri="{FF2B5EF4-FFF2-40B4-BE49-F238E27FC236}">
                  <a16:creationId xmlns:a16="http://schemas.microsoft.com/office/drawing/2014/main" id="{D5DA8661-B926-71AD-4AB6-0EFC09DE8EE9}"/>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5" name="Hexagon 4">
              <a:extLst>
                <a:ext uri="{FF2B5EF4-FFF2-40B4-BE49-F238E27FC236}">
                  <a16:creationId xmlns:a16="http://schemas.microsoft.com/office/drawing/2014/main" id="{80D89AFD-9E7B-B41A-6F4D-08823C068F8C}"/>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7CF6DA51-15CF-2E30-3236-05CE43A4909D}"/>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0A657810-CAA4-1965-2689-7C76BE6C6F78}"/>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EB39404B-2AD5-EE8D-3D0C-1B6919D17101}"/>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9179A2AF-0DC7-B4D4-B74E-EFD8E49392C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943D2BAE-D097-B039-B212-757C46942861}"/>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E463B2F2-9A70-EA9F-7A45-AC39FCE6A037}"/>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25" name="TextBox 24">
            <a:extLst>
              <a:ext uri="{FF2B5EF4-FFF2-40B4-BE49-F238E27FC236}">
                <a16:creationId xmlns:a16="http://schemas.microsoft.com/office/drawing/2014/main" id="{57350B62-375E-3520-C801-C1648AC90B08}"/>
              </a:ext>
            </a:extLst>
          </p:cNvPr>
          <p:cNvSpPr txBox="1"/>
          <p:nvPr/>
        </p:nvSpPr>
        <p:spPr>
          <a:xfrm>
            <a:off x="198080" y="4090368"/>
            <a:ext cx="6441707" cy="1015663"/>
          </a:xfrm>
          <a:prstGeom prst="rect">
            <a:avLst/>
          </a:prstGeom>
          <a:noFill/>
        </p:spPr>
        <p:txBody>
          <a:bodyPr wrap="square" rtlCol="0">
            <a:spAutoFit/>
          </a:bodyPr>
          <a:lstStyle/>
          <a:p>
            <a:r>
              <a:rPr lang="en-US" sz="6000" b="1" spc="-300" dirty="0">
                <a:solidFill>
                  <a:schemeClr val="bg1"/>
                </a:solidFill>
                <a:latin typeface="Times New Roman" panose="02020603050405020304" pitchFamily="18" charset="0"/>
                <a:ea typeface="Krungthep" panose="02000400000000000000" pitchFamily="2" charset="-34"/>
                <a:cs typeface="Times New Roman" panose="02020603050405020304" pitchFamily="18" charset="0"/>
              </a:rPr>
              <a:t>Risk Assessment </a:t>
            </a:r>
          </a:p>
        </p:txBody>
      </p:sp>
      <p:sp>
        <p:nvSpPr>
          <p:cNvPr id="13" name="TextBox 12">
            <a:extLst>
              <a:ext uri="{FF2B5EF4-FFF2-40B4-BE49-F238E27FC236}">
                <a16:creationId xmlns:a16="http://schemas.microsoft.com/office/drawing/2014/main" id="{200F3B31-695E-8A27-4C17-18442543B4A6}"/>
              </a:ext>
            </a:extLst>
          </p:cNvPr>
          <p:cNvSpPr txBox="1"/>
          <p:nvPr/>
        </p:nvSpPr>
        <p:spPr>
          <a:xfrm>
            <a:off x="136607" y="1610173"/>
            <a:ext cx="7366230" cy="1015663"/>
          </a:xfrm>
          <a:prstGeom prst="rect">
            <a:avLst/>
          </a:prstGeom>
          <a:noFill/>
        </p:spPr>
        <p:txBody>
          <a:bodyPr wrap="square" rtlCol="0">
            <a:spAutoFit/>
          </a:bodyPr>
          <a:lstStyle/>
          <a:p>
            <a:r>
              <a:rPr lang="en-US" sz="6000" b="1" spc="-300" dirty="0">
                <a:solidFill>
                  <a:schemeClr val="bg1"/>
                </a:solidFill>
                <a:latin typeface="Times New Roman" panose="02020603050405020304" pitchFamily="18" charset="0"/>
                <a:ea typeface="Krungthep" panose="02000400000000000000" pitchFamily="2" charset="-34"/>
                <a:cs typeface="Times New Roman" panose="02020603050405020304" pitchFamily="18" charset="0"/>
              </a:rPr>
              <a:t>Predictive Modelling</a:t>
            </a:r>
          </a:p>
        </p:txBody>
      </p:sp>
      <p:sp>
        <p:nvSpPr>
          <p:cNvPr id="19" name="TextBox 18">
            <a:extLst>
              <a:ext uri="{FF2B5EF4-FFF2-40B4-BE49-F238E27FC236}">
                <a16:creationId xmlns:a16="http://schemas.microsoft.com/office/drawing/2014/main" id="{9CD9B657-1E86-2FC1-BB9F-134861EC30A8}"/>
              </a:ext>
            </a:extLst>
          </p:cNvPr>
          <p:cNvSpPr txBox="1"/>
          <p:nvPr/>
        </p:nvSpPr>
        <p:spPr>
          <a:xfrm>
            <a:off x="1166136" y="2572729"/>
            <a:ext cx="5799734" cy="1015663"/>
          </a:xfrm>
          <a:prstGeom prst="rect">
            <a:avLst/>
          </a:prstGeom>
          <a:noFill/>
        </p:spPr>
        <p:txBody>
          <a:bodyPr wrap="square" rtlCol="0">
            <a:spAutoFit/>
          </a:bodyPr>
          <a:lstStyle/>
          <a:p>
            <a:r>
              <a:rPr lang="en-US" sz="6000" b="1" dirty="0">
                <a:solidFill>
                  <a:schemeClr val="bg1"/>
                </a:solidFill>
                <a:latin typeface="Times New Roman" panose="02020603050405020304" pitchFamily="18" charset="0"/>
                <a:ea typeface="Krungthep" panose="02000400000000000000" pitchFamily="2" charset="-34"/>
                <a:cs typeface="Times New Roman" panose="02020603050405020304" pitchFamily="18" charset="0"/>
              </a:rPr>
              <a:t>Cardiovascular</a:t>
            </a:r>
          </a:p>
        </p:txBody>
      </p:sp>
      <p:sp>
        <p:nvSpPr>
          <p:cNvPr id="14" name="TextBox 13">
            <a:extLst>
              <a:ext uri="{FF2B5EF4-FFF2-40B4-BE49-F238E27FC236}">
                <a16:creationId xmlns:a16="http://schemas.microsoft.com/office/drawing/2014/main" id="{AF97F55C-700D-BF92-0AD9-B48E2019821F}"/>
              </a:ext>
            </a:extLst>
          </p:cNvPr>
          <p:cNvSpPr txBox="1"/>
          <p:nvPr/>
        </p:nvSpPr>
        <p:spPr>
          <a:xfrm>
            <a:off x="1199386" y="3235467"/>
            <a:ext cx="3175884" cy="1015663"/>
          </a:xfrm>
          <a:prstGeom prst="rect">
            <a:avLst/>
          </a:prstGeom>
          <a:noFill/>
        </p:spPr>
        <p:txBody>
          <a:bodyPr wrap="square" rtlCol="0">
            <a:spAutoFit/>
          </a:bodyPr>
          <a:lstStyle/>
          <a:p>
            <a:r>
              <a:rPr lang="en-US" sz="6000" b="1" dirty="0">
                <a:solidFill>
                  <a:schemeClr val="bg1"/>
                </a:solidFill>
                <a:latin typeface="Times New Roman" panose="02020603050405020304" pitchFamily="18" charset="0"/>
                <a:ea typeface="Krungthep" panose="02000400000000000000" pitchFamily="2" charset="-34"/>
                <a:cs typeface="Times New Roman" panose="02020603050405020304" pitchFamily="18" charset="0"/>
              </a:rPr>
              <a:t>Disease</a:t>
            </a:r>
          </a:p>
        </p:txBody>
      </p:sp>
      <p:sp>
        <p:nvSpPr>
          <p:cNvPr id="15" name="Hexagon 14">
            <a:extLst>
              <a:ext uri="{FF2B5EF4-FFF2-40B4-BE49-F238E27FC236}">
                <a16:creationId xmlns:a16="http://schemas.microsoft.com/office/drawing/2014/main" id="{005E4393-9623-212A-C2EF-A2483B572614}"/>
              </a:ext>
            </a:extLst>
          </p:cNvPr>
          <p:cNvSpPr/>
          <p:nvPr/>
        </p:nvSpPr>
        <p:spPr>
          <a:xfrm rot="21584110">
            <a:off x="10835250" y="5810643"/>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7D138D6E-76F6-D762-3BB6-0AF6C3CDFCFD}"/>
              </a:ext>
            </a:extLst>
          </p:cNvPr>
          <p:cNvSpPr/>
          <p:nvPr/>
        </p:nvSpPr>
        <p:spPr>
          <a:xfrm rot="16200000">
            <a:off x="-25013" y="2905333"/>
            <a:ext cx="1520526" cy="86177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4AA290E-4738-1D69-2379-1DEADFC9E2A8}"/>
              </a:ext>
            </a:extLst>
          </p:cNvPr>
          <p:cNvSpPr txBox="1"/>
          <p:nvPr/>
        </p:nvSpPr>
        <p:spPr>
          <a:xfrm rot="16200000">
            <a:off x="32567" y="2922021"/>
            <a:ext cx="1464532" cy="861774"/>
          </a:xfrm>
          <a:prstGeom prst="rect">
            <a:avLst/>
          </a:prstGeom>
          <a:noFill/>
        </p:spPr>
        <p:txBody>
          <a:bodyPr wrap="square" rtlCol="0">
            <a:spAutoFit/>
          </a:bodyPr>
          <a:lstStyle/>
          <a:p>
            <a:r>
              <a:rPr lang="en-US" sz="5000" b="1" spc="-150" dirty="0">
                <a:latin typeface="Avenir Next" panose="020B0503020202020204" pitchFamily="34" charset="0"/>
                <a:ea typeface="Krungthep" panose="02000400000000000000" pitchFamily="2" charset="-34"/>
                <a:cs typeface="Times New Roman" panose="02020603050405020304" pitchFamily="18" charset="0"/>
              </a:rPr>
              <a:t>FOR</a:t>
            </a:r>
          </a:p>
        </p:txBody>
      </p:sp>
      <p:sp>
        <p:nvSpPr>
          <p:cNvPr id="65" name="Hexagon 64">
            <a:extLst>
              <a:ext uri="{FF2B5EF4-FFF2-40B4-BE49-F238E27FC236}">
                <a16:creationId xmlns:a16="http://schemas.microsoft.com/office/drawing/2014/main" id="{0612BBF8-D2FE-81E2-80AC-C03B114114FF}"/>
              </a:ext>
            </a:extLst>
          </p:cNvPr>
          <p:cNvSpPr/>
          <p:nvPr/>
        </p:nvSpPr>
        <p:spPr>
          <a:xfrm rot="21584110">
            <a:off x="8865916" y="6769418"/>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66" name="Hexagon 65">
            <a:extLst>
              <a:ext uri="{FF2B5EF4-FFF2-40B4-BE49-F238E27FC236}">
                <a16:creationId xmlns:a16="http://schemas.microsoft.com/office/drawing/2014/main" id="{0F48ED30-C9BE-3156-25C3-1115ADF605D8}"/>
              </a:ext>
            </a:extLst>
          </p:cNvPr>
          <p:cNvSpPr/>
          <p:nvPr/>
        </p:nvSpPr>
        <p:spPr>
          <a:xfrm rot="21584110">
            <a:off x="10799241" y="7807729"/>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109" name="Picture 108" descr="A close-up of a sign&#10;&#10;Description automatically generated">
            <a:extLst>
              <a:ext uri="{FF2B5EF4-FFF2-40B4-BE49-F238E27FC236}">
                <a16:creationId xmlns:a16="http://schemas.microsoft.com/office/drawing/2014/main" id="{B76FD527-11B4-1035-4896-8AF4E7D2D525}"/>
              </a:ext>
            </a:extLst>
          </p:cNvPr>
          <p:cNvPicPr>
            <a:picLocks noChangeAspect="1"/>
          </p:cNvPicPr>
          <p:nvPr/>
        </p:nvPicPr>
        <p:blipFill>
          <a:blip r:embed="rId5"/>
          <a:stretch>
            <a:fillRect/>
          </a:stretch>
        </p:blipFill>
        <p:spPr>
          <a:xfrm>
            <a:off x="3729442" y="6858000"/>
            <a:ext cx="2215165" cy="3369345"/>
          </a:xfrm>
          <a:prstGeom prst="rect">
            <a:avLst/>
          </a:prstGeom>
        </p:spPr>
      </p:pic>
      <p:pic>
        <p:nvPicPr>
          <p:cNvPr id="110" name="Picture 109" descr="A close-up of a card&#10;&#10;Description automatically generated">
            <a:extLst>
              <a:ext uri="{FF2B5EF4-FFF2-40B4-BE49-F238E27FC236}">
                <a16:creationId xmlns:a16="http://schemas.microsoft.com/office/drawing/2014/main" id="{E98A51AE-316B-F416-B12A-EF0DB23D8F35}"/>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6967136" y="6861584"/>
            <a:ext cx="2207995" cy="3362176"/>
          </a:xfrm>
          <a:prstGeom prst="rect">
            <a:avLst/>
          </a:prstGeom>
        </p:spPr>
      </p:pic>
      <p:pic>
        <p:nvPicPr>
          <p:cNvPr id="111" name="Picture 110" descr="A close-up of a card&#10;&#10;Description automatically generated">
            <a:extLst>
              <a:ext uri="{FF2B5EF4-FFF2-40B4-BE49-F238E27FC236}">
                <a16:creationId xmlns:a16="http://schemas.microsoft.com/office/drawing/2014/main" id="{A4CAC8D7-0969-6036-70E0-2545241C9780}"/>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10197660" y="6861584"/>
            <a:ext cx="2207995" cy="3362176"/>
          </a:xfrm>
          <a:prstGeom prst="rect">
            <a:avLst/>
          </a:prstGeom>
        </p:spPr>
      </p:pic>
      <p:pic>
        <p:nvPicPr>
          <p:cNvPr id="112" name="Picture 111" descr="A close-up of a card&#10;&#10;Description automatically generated">
            <a:extLst>
              <a:ext uri="{FF2B5EF4-FFF2-40B4-BE49-F238E27FC236}">
                <a16:creationId xmlns:a16="http://schemas.microsoft.com/office/drawing/2014/main" id="{215DF11F-DE50-F3F1-ADBD-75C326670B32}"/>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2731606" y="6861584"/>
            <a:ext cx="2207995" cy="3362176"/>
          </a:xfrm>
          <a:prstGeom prst="rect">
            <a:avLst/>
          </a:prstGeom>
        </p:spPr>
      </p:pic>
      <p:pic>
        <p:nvPicPr>
          <p:cNvPr id="113" name="Picture 112" descr="A close-up of a card&#10;&#10;Description automatically generated">
            <a:extLst>
              <a:ext uri="{FF2B5EF4-FFF2-40B4-BE49-F238E27FC236}">
                <a16:creationId xmlns:a16="http://schemas.microsoft.com/office/drawing/2014/main" id="{D83183C6-43BF-5CE8-656A-8594100C3BA6}"/>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498918" y="6861584"/>
            <a:ext cx="2207995" cy="3362176"/>
          </a:xfrm>
          <a:prstGeom prst="rect">
            <a:avLst/>
          </a:prstGeom>
        </p:spPr>
      </p:pic>
      <p:pic>
        <p:nvPicPr>
          <p:cNvPr id="114" name="Picture 113" descr="A close-up of a sign&#10;&#10;Description automatically generated">
            <a:extLst>
              <a:ext uri="{FF2B5EF4-FFF2-40B4-BE49-F238E27FC236}">
                <a16:creationId xmlns:a16="http://schemas.microsoft.com/office/drawing/2014/main" id="{FEB48EE2-B17D-F591-6EB4-410A254BA9D2}"/>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3428184" y="6858000"/>
            <a:ext cx="2215165" cy="3369345"/>
          </a:xfrm>
          <a:prstGeom prst="rect">
            <a:avLst/>
          </a:prstGeom>
        </p:spPr>
      </p:pic>
      <p:pic>
        <p:nvPicPr>
          <p:cNvPr id="115" name="Picture 114" descr="A close-up of a card&#10;&#10;Description automatically generated">
            <a:extLst>
              <a:ext uri="{FF2B5EF4-FFF2-40B4-BE49-F238E27FC236}">
                <a16:creationId xmlns:a16="http://schemas.microsoft.com/office/drawing/2014/main" id="{26EACAB1-BB9D-91F9-7DBC-C2C6AE42E667}"/>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Lst>
          </a:blip>
          <a:stretch>
            <a:fillRect/>
          </a:stretch>
        </p:blipFill>
        <p:spPr>
          <a:xfrm>
            <a:off x="16665880" y="6861584"/>
            <a:ext cx="2207995" cy="3362176"/>
          </a:xfrm>
          <a:prstGeom prst="rect">
            <a:avLst/>
          </a:prstGeom>
        </p:spPr>
      </p:pic>
    </p:spTree>
    <p:extLst>
      <p:ext uri="{BB962C8B-B14F-4D97-AF65-F5344CB8AC3E}">
        <p14:creationId xmlns:p14="http://schemas.microsoft.com/office/powerpoint/2010/main" val="106361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782783"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9020815"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853636"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64844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1561481690"/>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71945"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81910"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tx1">
                            <a:lumMod val="85000"/>
                            <a:lumOff val="15000"/>
                          </a:schemeClr>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tx1">
                          <a:lumMod val="85000"/>
                          <a:lumOff val="15000"/>
                        </a:schemeClr>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867491"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67615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3761789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16525"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26490"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3489201"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59302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272893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chemeClr val="bg1"/>
                  </a:solidFill>
                  <a:effectLst/>
                  <a:latin typeface="Avenir Next" panose="020B0503020202020204" pitchFamily="34" charset="0"/>
                </a:rPr>
                <a:t>Logistic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47698"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38613"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3482274"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435328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2294334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637856"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5302657"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36529" y="2582625"/>
              <a:ext cx="894872" cy="720000"/>
              <a:chOff x="189292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89292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37622"/>
              <a:chOff x="7531659" y="2479723"/>
              <a:chExt cx="720000" cy="737622"/>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71014"/>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6DB4063E-E753-EFC8-AE92-BC26DEFF5FD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A648AC9-F235-3888-7FAD-22FFA698CAFF}"/>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6452CB-46F6-ECBF-513C-64B21A78BA3B}"/>
              </a:ext>
            </a:extLst>
          </p:cNvPr>
          <p:cNvSpPr/>
          <p:nvPr/>
        </p:nvSpPr>
        <p:spPr>
          <a:xfrm>
            <a:off x="5520052" y="2462955"/>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651410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3219774"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3473848" y="2561843"/>
            <a:ext cx="39236040" cy="748640"/>
            <a:chOff x="-23532255" y="2582625"/>
            <a:chExt cx="39236040" cy="748640"/>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8640"/>
              <a:chOff x="7531659" y="2479723"/>
              <a:chExt cx="720000" cy="74864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82032"/>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3" name="TextBox 2">
            <a:extLst>
              <a:ext uri="{FF2B5EF4-FFF2-40B4-BE49-F238E27FC236}">
                <a16:creationId xmlns:a16="http://schemas.microsoft.com/office/drawing/2014/main" id="{DCAF5EF7-A49C-3D95-6E00-1663733FC54B}"/>
              </a:ext>
            </a:extLst>
          </p:cNvPr>
          <p:cNvSpPr txBox="1"/>
          <p:nvPr/>
        </p:nvSpPr>
        <p:spPr>
          <a:xfrm>
            <a:off x="5272087" y="7000876"/>
            <a:ext cx="1799467" cy="323165"/>
          </a:xfrm>
          <a:prstGeom prst="rect">
            <a:avLst/>
          </a:prstGeom>
          <a:noFill/>
        </p:spPr>
        <p:txBody>
          <a:bodyPr wrap="none" rtlCol="0">
            <a:spAutoFit/>
          </a:bodyPr>
          <a:lstStyle/>
          <a:p>
            <a:r>
              <a:rPr lang="en-US" sz="1500" dirty="0">
                <a:solidFill>
                  <a:srgbClr val="FF0000"/>
                </a:solidFill>
                <a:latin typeface="Avenir Next" panose="020B0503020202020204" pitchFamily="34" charset="0"/>
              </a:rPr>
              <a:t>Response Variable</a:t>
            </a:r>
          </a:p>
        </p:txBody>
      </p:sp>
      <p:sp>
        <p:nvSpPr>
          <p:cNvPr id="5" name="Rounded Rectangle 4">
            <a:extLst>
              <a:ext uri="{FF2B5EF4-FFF2-40B4-BE49-F238E27FC236}">
                <a16:creationId xmlns:a16="http://schemas.microsoft.com/office/drawing/2014/main" id="{6764FD9F-4053-DD39-3C89-330689943214}"/>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9FDF382-B7FB-78E5-114C-A20EF626AD8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A9E73A-D2CB-DCE0-D922-C2237BE79795}"/>
              </a:ext>
            </a:extLst>
          </p:cNvPr>
          <p:cNvSpPr/>
          <p:nvPr/>
        </p:nvSpPr>
        <p:spPr>
          <a:xfrm>
            <a:off x="5607516" y="2462955"/>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000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7334583"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1745047" y="2561843"/>
            <a:ext cx="39236040" cy="748639"/>
            <a:chOff x="-23532255" y="2582625"/>
            <a:chExt cx="39236040" cy="748639"/>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8639"/>
              <a:chOff x="7531659" y="2479723"/>
              <a:chExt cx="720000" cy="748639"/>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82031"/>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5" name="Rounded Rectangle 4">
            <a:extLst>
              <a:ext uri="{FF2B5EF4-FFF2-40B4-BE49-F238E27FC236}">
                <a16:creationId xmlns:a16="http://schemas.microsoft.com/office/drawing/2014/main" id="{4153325E-FE82-1490-37AD-CCF94F2AF490}"/>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F7730D-A275-92C8-83CE-BEF6BE49CE56}"/>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53C13DF-80CF-5095-DDC2-D7C1E200981E}"/>
              </a:ext>
            </a:extLst>
          </p:cNvPr>
          <p:cNvSpPr/>
          <p:nvPr/>
        </p:nvSpPr>
        <p:spPr>
          <a:xfrm>
            <a:off x="5599565" y="2486809"/>
            <a:ext cx="900000" cy="90000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88B2C51-0753-371E-1A58-1917C0EF9019}"/>
              </a:ext>
            </a:extLst>
          </p:cNvPr>
          <p:cNvGrpSpPr/>
          <p:nvPr/>
        </p:nvGrpSpPr>
        <p:grpSpPr>
          <a:xfrm>
            <a:off x="9288965" y="-301083"/>
            <a:ext cx="2430966" cy="1107863"/>
            <a:chOff x="9288965" y="-312234"/>
            <a:chExt cx="2430966" cy="1107863"/>
          </a:xfrm>
          <a:solidFill>
            <a:schemeClr val="accent1">
              <a:lumMod val="20000"/>
              <a:lumOff val="80000"/>
            </a:schemeClr>
          </a:solidFill>
        </p:grpSpPr>
        <p:sp>
          <p:nvSpPr>
            <p:cNvPr id="16" name="Rounded Rectangle 15">
              <a:extLst>
                <a:ext uri="{FF2B5EF4-FFF2-40B4-BE49-F238E27FC236}">
                  <a16:creationId xmlns:a16="http://schemas.microsoft.com/office/drawing/2014/main" id="{9DD652DF-22E8-B2DB-2D90-2D064BC504E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4448C8B-9D5E-848D-8028-D9D9464F477D}"/>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Response</a:t>
              </a:r>
            </a:p>
            <a:p>
              <a:r>
                <a:rPr lang="en-US" dirty="0">
                  <a:latin typeface="Avenir Next" panose="020B0503020202020204" pitchFamily="34" charset="0"/>
                </a:rPr>
                <a:t>Variable</a:t>
              </a:r>
            </a:p>
          </p:txBody>
        </p:sp>
      </p:grpSp>
    </p:spTree>
    <p:extLst>
      <p:ext uri="{BB962C8B-B14F-4D97-AF65-F5344CB8AC3E}">
        <p14:creationId xmlns:p14="http://schemas.microsoft.com/office/powerpoint/2010/main" val="946855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10920761"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0116263" y="2561843"/>
            <a:ext cx="39236040" cy="747778"/>
            <a:chOff x="-23532255" y="2582625"/>
            <a:chExt cx="39236040" cy="747778"/>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7778"/>
              <a:chOff x="7531659" y="2479723"/>
              <a:chExt cx="720000" cy="747778"/>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93240" y="2581170"/>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4" name="Rounded Rectangle 3">
            <a:extLst>
              <a:ext uri="{FF2B5EF4-FFF2-40B4-BE49-F238E27FC236}">
                <a16:creationId xmlns:a16="http://schemas.microsoft.com/office/drawing/2014/main" id="{B58BA261-B730-D138-BEFF-D97649A28E8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7590A6B-7E84-E2AE-E0EC-3869D87FCF2C}"/>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F3139A1-1B48-87B0-AD9B-7D90BBBA1B7A}"/>
              </a:ext>
            </a:extLst>
          </p:cNvPr>
          <p:cNvSpPr/>
          <p:nvPr/>
        </p:nvSpPr>
        <p:spPr>
          <a:xfrm>
            <a:off x="5575711"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96D57FB-9CAE-9B1A-2AF5-CE4AF96956EC}"/>
              </a:ext>
            </a:extLst>
          </p:cNvPr>
          <p:cNvGrpSpPr/>
          <p:nvPr/>
        </p:nvGrpSpPr>
        <p:grpSpPr>
          <a:xfrm>
            <a:off x="9288965" y="-301083"/>
            <a:ext cx="2430966" cy="1107863"/>
            <a:chOff x="9288965" y="-312234"/>
            <a:chExt cx="2430966" cy="1107863"/>
          </a:xfrm>
          <a:solidFill>
            <a:srgbClr val="FFE19F"/>
          </a:solidFill>
        </p:grpSpPr>
        <p:sp>
          <p:nvSpPr>
            <p:cNvPr id="8" name="Rounded Rectangle 7">
              <a:extLst>
                <a:ext uri="{FF2B5EF4-FFF2-40B4-BE49-F238E27FC236}">
                  <a16:creationId xmlns:a16="http://schemas.microsoft.com/office/drawing/2014/main" id="{5B0EC3E3-9183-1CAF-5DCE-B61DFC75356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880A19D-09EC-6DEE-3DF6-D8DD91239BBE}"/>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2795244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14964127"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8316020"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33491"/>
              <a:chOff x="7531659" y="2479723"/>
              <a:chExt cx="720000" cy="733491"/>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566883"/>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C8EF3007-2AED-CC11-A99F-B68BD031F2B2}"/>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3B56EE5-8B6F-DDBF-E51A-9F313281834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38DD7B6-2344-8557-A4F4-BAEE767F85FE}"/>
              </a:ext>
            </a:extLst>
          </p:cNvPr>
          <p:cNvSpPr/>
          <p:nvPr/>
        </p:nvSpPr>
        <p:spPr>
          <a:xfrm>
            <a:off x="5663175"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CA16315-0887-CD89-EF2E-06E171962AC2}"/>
              </a:ext>
            </a:extLst>
          </p:cNvPr>
          <p:cNvGrpSpPr/>
          <p:nvPr/>
        </p:nvGrpSpPr>
        <p:grpSpPr>
          <a:xfrm>
            <a:off x="9288965" y="-301083"/>
            <a:ext cx="2430966" cy="1107863"/>
            <a:chOff x="9288965" y="-312234"/>
            <a:chExt cx="2430966" cy="1107863"/>
          </a:xfrm>
          <a:solidFill>
            <a:srgbClr val="FFE19F"/>
          </a:solidFill>
        </p:grpSpPr>
        <p:sp>
          <p:nvSpPr>
            <p:cNvPr id="20" name="Rounded Rectangle 19">
              <a:extLst>
                <a:ext uri="{FF2B5EF4-FFF2-40B4-BE49-F238E27FC236}">
                  <a16:creationId xmlns:a16="http://schemas.microsoft.com/office/drawing/2014/main" id="{A9CEBD4E-A2E7-0173-46EF-A2D7A080D9B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45AC95-A6F6-6E3C-91D5-0B5C6AEBF793}"/>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2020787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18850327"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6611912"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D31D88E4-3D84-D682-6DC7-DADBD0307BB7}"/>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962AF4EA-5831-C691-C572-A60C9E775739}"/>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BD1AFC5-CE12-5977-C261-DA239985D5C0}"/>
              </a:ext>
            </a:extLst>
          </p:cNvPr>
          <p:cNvSpPr/>
          <p:nvPr/>
        </p:nvSpPr>
        <p:spPr>
          <a:xfrm>
            <a:off x="5639322"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8A476D2-440A-1CD9-539D-8101D1F376CE}"/>
              </a:ext>
            </a:extLst>
          </p:cNvPr>
          <p:cNvGrpSpPr/>
          <p:nvPr/>
        </p:nvGrpSpPr>
        <p:grpSpPr>
          <a:xfrm>
            <a:off x="9288965" y="-301083"/>
            <a:ext cx="2430966" cy="1107863"/>
            <a:chOff x="9288965" y="-312234"/>
            <a:chExt cx="2430966" cy="1107863"/>
          </a:xfrm>
          <a:solidFill>
            <a:srgbClr val="FFE19F"/>
          </a:solidFill>
        </p:grpSpPr>
        <p:sp>
          <p:nvSpPr>
            <p:cNvPr id="19" name="Rounded Rectangle 18">
              <a:extLst>
                <a:ext uri="{FF2B5EF4-FFF2-40B4-BE49-F238E27FC236}">
                  <a16:creationId xmlns:a16="http://schemas.microsoft.com/office/drawing/2014/main" id="{9FED61D8-A67F-D28E-0F56-FADD4A158A8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E8E99C2-9C75-09D2-727F-E68CAFCAE282}"/>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3543759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5" y="-3449086"/>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53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sp>
        <p:nvSpPr>
          <p:cNvPr id="164" name="Hexagon 163">
            <a:extLst>
              <a:ext uri="{FF2B5EF4-FFF2-40B4-BE49-F238E27FC236}">
                <a16:creationId xmlns:a16="http://schemas.microsoft.com/office/drawing/2014/main" id="{042B6F9E-62E2-8002-A48B-1978F4F261C2}"/>
              </a:ext>
            </a:extLst>
          </p:cNvPr>
          <p:cNvSpPr/>
          <p:nvPr/>
        </p:nvSpPr>
        <p:spPr>
          <a:xfrm rot="21584110">
            <a:off x="10835250" y="3002896"/>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6" y="3961671"/>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1" y="4999982"/>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12744415" y="1951764"/>
            <a:ext cx="2340537" cy="35640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4476713" y="1951764"/>
            <a:ext cx="2340537" cy="3564000"/>
          </a:xfrm>
          <a:prstGeom prst="rect">
            <a:avLst/>
          </a:prstGeom>
        </p:spPr>
      </p:pic>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8"/>
          <a:stretch>
            <a:fillRect/>
          </a:stretch>
        </p:blipFill>
        <p:spPr>
          <a:xfrm>
            <a:off x="4261469" y="639000"/>
            <a:ext cx="3550213" cy="54000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8431200" y="1951764"/>
            <a:ext cx="2340538" cy="35640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1422000" y="1952152"/>
            <a:ext cx="2340028" cy="3563224"/>
          </a:xfrm>
          <a:prstGeom prst="rect">
            <a:avLst/>
          </a:prstGeom>
        </p:spPr>
      </p:pic>
      <p:pic>
        <p:nvPicPr>
          <p:cNvPr id="13" name="Picture 12" descr="A close-up of a sign&#10;&#10;Description automatically generated">
            <a:extLst>
              <a:ext uri="{FF2B5EF4-FFF2-40B4-BE49-F238E27FC236}">
                <a16:creationId xmlns:a16="http://schemas.microsoft.com/office/drawing/2014/main" id="{19D1E490-F179-C727-5EF0-AC09D42D924C}"/>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7046521" y="1951764"/>
            <a:ext cx="2343140" cy="3564000"/>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Lst>
          </a:blip>
          <a:stretch>
            <a:fillRect/>
          </a:stretch>
        </p:blipFill>
        <p:spPr>
          <a:xfrm>
            <a:off x="21361330" y="1951764"/>
            <a:ext cx="2340537" cy="3564000"/>
          </a:xfrm>
          <a:prstGeom prst="rect">
            <a:avLst/>
          </a:prstGeom>
        </p:spPr>
      </p:pic>
    </p:spTree>
    <p:extLst>
      <p:ext uri="{BB962C8B-B14F-4D97-AF65-F5344CB8AC3E}">
        <p14:creationId xmlns:p14="http://schemas.microsoft.com/office/powerpoint/2010/main" val="1355772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2279887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4824676"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2DA7C38A-0C2D-61DB-D61D-0AFED1F87037}"/>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604E82F-A773-A455-9DA1-805DE2521A7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E31E171-AEC7-05BF-EB30-169C70AF9DCA}"/>
              </a:ext>
            </a:extLst>
          </p:cNvPr>
          <p:cNvSpPr/>
          <p:nvPr/>
        </p:nvSpPr>
        <p:spPr>
          <a:xfrm>
            <a:off x="5687029" y="2470906"/>
            <a:ext cx="900000" cy="900000"/>
          </a:xfrm>
          <a:prstGeom prst="ellipse">
            <a:avLst/>
          </a:prstGeom>
          <a:noFill/>
          <a:ln w="76200">
            <a:solidFill>
              <a:srgbClr val="4694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9694990-2FB1-5CA5-2EF4-E5D07CB6462B}"/>
              </a:ext>
            </a:extLst>
          </p:cNvPr>
          <p:cNvGrpSpPr/>
          <p:nvPr/>
        </p:nvGrpSpPr>
        <p:grpSpPr>
          <a:xfrm>
            <a:off x="9288965" y="-301083"/>
            <a:ext cx="2430966" cy="1107863"/>
            <a:chOff x="9288965" y="-312234"/>
            <a:chExt cx="2430966" cy="1107863"/>
          </a:xfrm>
          <a:solidFill>
            <a:srgbClr val="4694AF"/>
          </a:solidFill>
        </p:grpSpPr>
        <p:sp>
          <p:nvSpPr>
            <p:cNvPr id="8" name="Rounded Rectangle 7">
              <a:extLst>
                <a:ext uri="{FF2B5EF4-FFF2-40B4-BE49-F238E27FC236}">
                  <a16:creationId xmlns:a16="http://schemas.microsoft.com/office/drawing/2014/main" id="{E43FD23F-AC2C-D81D-AFA7-B4C59EFB777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56DFF53-6940-2D07-E111-8BB2E4433AB4}"/>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Behavioral</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Factor</a:t>
              </a:r>
            </a:p>
          </p:txBody>
        </p:sp>
      </p:grpSp>
    </p:spTree>
    <p:extLst>
      <p:ext uri="{BB962C8B-B14F-4D97-AF65-F5344CB8AC3E}">
        <p14:creationId xmlns:p14="http://schemas.microsoft.com/office/powerpoint/2010/main" val="33123355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26664293"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3182914"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712622C3-A0CC-E754-DE06-FE3A745873B8}"/>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3E5276B-8A16-C3EC-2E7C-460A1A5A9C0D}"/>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F5A5D1C-4227-68C1-7A30-41EF10FF9565}"/>
              </a:ext>
            </a:extLst>
          </p:cNvPr>
          <p:cNvSpPr/>
          <p:nvPr/>
        </p:nvSpPr>
        <p:spPr>
          <a:xfrm>
            <a:off x="5607516" y="2462955"/>
            <a:ext cx="900000" cy="900000"/>
          </a:xfrm>
          <a:prstGeom prst="ellipse">
            <a:avLst/>
          </a:prstGeom>
          <a:noFill/>
          <a:ln w="76200">
            <a:solidFill>
              <a:srgbClr val="4694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BDC7CCF-328E-C5C4-25A2-79ABD921F54B}"/>
              </a:ext>
            </a:extLst>
          </p:cNvPr>
          <p:cNvGrpSpPr/>
          <p:nvPr/>
        </p:nvGrpSpPr>
        <p:grpSpPr>
          <a:xfrm>
            <a:off x="9288965" y="-301083"/>
            <a:ext cx="2430966" cy="1107863"/>
            <a:chOff x="9288965" y="-312234"/>
            <a:chExt cx="2430966" cy="1107863"/>
          </a:xfrm>
          <a:solidFill>
            <a:srgbClr val="4694AF"/>
          </a:solidFill>
        </p:grpSpPr>
        <p:sp>
          <p:nvSpPr>
            <p:cNvPr id="8" name="Rounded Rectangle 7">
              <a:extLst>
                <a:ext uri="{FF2B5EF4-FFF2-40B4-BE49-F238E27FC236}">
                  <a16:creationId xmlns:a16="http://schemas.microsoft.com/office/drawing/2014/main" id="{427101D3-2BA4-90C7-1B14-7935266A18B1}"/>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88287B2-6E8E-B85E-DC40-CB76779C9829}"/>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Behavioral</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Factor</a:t>
              </a:r>
            </a:p>
          </p:txBody>
        </p:sp>
      </p:grpSp>
    </p:spTree>
    <p:extLst>
      <p:ext uri="{BB962C8B-B14F-4D97-AF65-F5344CB8AC3E}">
        <p14:creationId xmlns:p14="http://schemas.microsoft.com/office/powerpoint/2010/main" val="4045604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075831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1395676"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92C95D83-7FFC-2274-CBC3-E9705ED24BDE}"/>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980CC4F-C11F-F46B-29D6-86300263D619}"/>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089BF2D-8141-8A12-A543-A4CEE9DA9E81}"/>
              </a:ext>
            </a:extLst>
          </p:cNvPr>
          <p:cNvSpPr/>
          <p:nvPr/>
        </p:nvSpPr>
        <p:spPr>
          <a:xfrm>
            <a:off x="5679078" y="2470906"/>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95157AA-83CA-AFD5-38D6-AC36D440F239}"/>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CE4DF5ED-8C5C-994E-FD7D-36FAB607666A}"/>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5CE61E-A903-A3C9-9504-CE856AD38750}"/>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98493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4665299"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9546091"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42F22663-9311-852A-9AD8-7BE5E7E5D2DC}"/>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0A14B04-4723-267D-6DF9-E1FEDC4617B6}"/>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FBFA675-2038-B9AB-9DCE-A16CC95BA4AD}"/>
              </a:ext>
            </a:extLst>
          </p:cNvPr>
          <p:cNvSpPr/>
          <p:nvPr/>
        </p:nvSpPr>
        <p:spPr>
          <a:xfrm>
            <a:off x="5687029" y="2470906"/>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1A471CB-AB3E-8020-D875-6EA404AB8CEC}"/>
              </a:ext>
            </a:extLst>
          </p:cNvPr>
          <p:cNvGrpSpPr/>
          <p:nvPr/>
        </p:nvGrpSpPr>
        <p:grpSpPr>
          <a:xfrm>
            <a:off x="9288965" y="-301083"/>
            <a:ext cx="2430966" cy="1107863"/>
            <a:chOff x="9288965" y="-312234"/>
            <a:chExt cx="2430966" cy="1107863"/>
          </a:xfrm>
          <a:solidFill>
            <a:srgbClr val="DE5746"/>
          </a:solidFill>
        </p:grpSpPr>
        <p:sp>
          <p:nvSpPr>
            <p:cNvPr id="19" name="Rounded Rectangle 18">
              <a:extLst>
                <a:ext uri="{FF2B5EF4-FFF2-40B4-BE49-F238E27FC236}">
                  <a16:creationId xmlns:a16="http://schemas.microsoft.com/office/drawing/2014/main" id="{3A8ECBAC-E6DC-31BE-C46F-40567BD0C05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319FCD3-253D-4D69-7922-7E19F3B7997B}"/>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2358364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859306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7841983"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B3BC6629-9D2D-6551-A790-2F9B811C689B}"/>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319DF36-98B3-4231-F66A-BB3862D473D7}"/>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5AF2612-3196-5336-0C20-125AFA664546}"/>
              </a:ext>
            </a:extLst>
          </p:cNvPr>
          <p:cNvSpPr/>
          <p:nvPr/>
        </p:nvSpPr>
        <p:spPr>
          <a:xfrm>
            <a:off x="5623418" y="2478857"/>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ACB820-64E2-E65F-674C-90F567C08416}"/>
              </a:ext>
            </a:extLst>
          </p:cNvPr>
          <p:cNvGrpSpPr/>
          <p:nvPr/>
        </p:nvGrpSpPr>
        <p:grpSpPr>
          <a:xfrm>
            <a:off x="9288965" y="-301083"/>
            <a:ext cx="2430966" cy="1107863"/>
            <a:chOff x="9288965" y="-312234"/>
            <a:chExt cx="2430966" cy="1107863"/>
          </a:xfrm>
          <a:solidFill>
            <a:srgbClr val="DE5746"/>
          </a:solidFill>
        </p:grpSpPr>
        <p:sp>
          <p:nvSpPr>
            <p:cNvPr id="12" name="Rounded Rectangle 11">
              <a:extLst>
                <a:ext uri="{FF2B5EF4-FFF2-40B4-BE49-F238E27FC236}">
                  <a16:creationId xmlns:a16="http://schemas.microsoft.com/office/drawing/2014/main" id="{DB4AB06E-2FB8-95EF-4418-6DFB70B41DE1}"/>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40FE2E-3EC5-E609-CEBB-E420C1C6ED6F}"/>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1364417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4268708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5992400"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2ECB5E0B-7AAE-EA68-CA81-F442F84E817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DC88339-2036-F903-F283-2FD709894F80}"/>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7577E49-B007-53FB-2FCD-D7116A4ED650}"/>
              </a:ext>
            </a:extLst>
          </p:cNvPr>
          <p:cNvSpPr/>
          <p:nvPr/>
        </p:nvSpPr>
        <p:spPr>
          <a:xfrm>
            <a:off x="5647273" y="2478858"/>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CD56192-3388-C5A0-D87D-3EDB77D0F93D}"/>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3D98CAF1-0372-295D-D8D9-DE44ACA055B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9B2F05-B500-8581-1755-1F841ED80AD6}"/>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5247085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46614849"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4225943"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14F31033-6B70-B898-F5AB-8E595A2A9D6D}"/>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0E7BBCE-6359-3461-6A36-F127B9A91571}"/>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ABCD756-526F-7BB3-110D-93A2402A7881}"/>
              </a:ext>
            </a:extLst>
          </p:cNvPr>
          <p:cNvSpPr/>
          <p:nvPr/>
        </p:nvSpPr>
        <p:spPr>
          <a:xfrm>
            <a:off x="5631370"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BF28756-9934-7142-4EFD-7752EC970E03}"/>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64AD57E2-11FE-A687-08D5-FF241BD9AEDC}"/>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A097D6-C8E7-9E09-E9D6-5C6EB2C7D3D8}"/>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1994738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0480266"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417924"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5059EBDE-D966-EEEB-B4CC-450C3A29A461}"/>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343D6D8-9679-62EF-B46E-76CDD57B1273}"/>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F066088-5E9B-796D-6474-2FE4A6173685}"/>
              </a:ext>
            </a:extLst>
          </p:cNvPr>
          <p:cNvSpPr/>
          <p:nvPr/>
        </p:nvSpPr>
        <p:spPr>
          <a:xfrm>
            <a:off x="5639322" y="245500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90BF8B1-17D9-C849-E14B-CD8B41D6F312}"/>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D53E78C7-43F7-84EB-EEF9-CDAB6DDBB09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4889A9-D84A-E4B3-6711-DEEFF5927E14}"/>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15130363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4428810"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483695"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9020744"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sp>
        <p:nvSpPr>
          <p:cNvPr id="42" name="Rounded Rectangle 41">
            <a:extLst>
              <a:ext uri="{FF2B5EF4-FFF2-40B4-BE49-F238E27FC236}">
                <a16:creationId xmlns:a16="http://schemas.microsoft.com/office/drawing/2014/main" id="{0D949FF5-D555-6C04-3356-F1F0AF1BA32D}"/>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8B8C102-26C5-1697-C968-381236EA9CE3}"/>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272474-FBCB-D3C9-3D16-F0B687444ADC}"/>
              </a:ext>
            </a:extLst>
          </p:cNvPr>
          <p:cNvSpPr/>
          <p:nvPr/>
        </p:nvSpPr>
        <p:spPr>
          <a:xfrm>
            <a:off x="5694981" y="244385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C2C2706-86C8-EA57-5CAF-5D02F2342F68}"/>
              </a:ext>
            </a:extLst>
          </p:cNvPr>
          <p:cNvGrpSpPr/>
          <p:nvPr/>
        </p:nvGrpSpPr>
        <p:grpSpPr>
          <a:xfrm>
            <a:off x="9288965" y="-301083"/>
            <a:ext cx="2430966" cy="1107863"/>
            <a:chOff x="9288965" y="-312234"/>
            <a:chExt cx="2430966" cy="1107863"/>
          </a:xfrm>
          <a:solidFill>
            <a:srgbClr val="DE5746"/>
          </a:solidFill>
        </p:grpSpPr>
        <p:sp>
          <p:nvSpPr>
            <p:cNvPr id="54" name="Rounded Rectangle 53">
              <a:extLst>
                <a:ext uri="{FF2B5EF4-FFF2-40B4-BE49-F238E27FC236}">
                  <a16:creationId xmlns:a16="http://schemas.microsoft.com/office/drawing/2014/main" id="{DF4F904A-D87B-3ADA-884F-9DC1D71A974F}"/>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336C8471-C959-0E08-A00F-F98CBE7EE395}"/>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1952121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8287136"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144378"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7392671"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sp>
        <p:nvSpPr>
          <p:cNvPr id="42" name="Rounded Rectangle 41">
            <a:extLst>
              <a:ext uri="{FF2B5EF4-FFF2-40B4-BE49-F238E27FC236}">
                <a16:creationId xmlns:a16="http://schemas.microsoft.com/office/drawing/2014/main" id="{157BF252-A615-E63B-5555-DF54BEC5B7CC}"/>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D5B3A985-F1DA-5F37-91DB-31377F8288F5}"/>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9FB0198-0F0A-21D2-AF24-1258497BBDB7}"/>
              </a:ext>
            </a:extLst>
          </p:cNvPr>
          <p:cNvSpPr/>
          <p:nvPr/>
        </p:nvSpPr>
        <p:spPr>
          <a:xfrm>
            <a:off x="5607516"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008429C-18AB-976A-3703-CD77F80EEB68}"/>
              </a:ext>
            </a:extLst>
          </p:cNvPr>
          <p:cNvGrpSpPr/>
          <p:nvPr/>
        </p:nvGrpSpPr>
        <p:grpSpPr>
          <a:xfrm>
            <a:off x="9288965" y="-301083"/>
            <a:ext cx="2430966" cy="1107863"/>
            <a:chOff x="9288965" y="-312234"/>
            <a:chExt cx="2430966" cy="1107863"/>
          </a:xfrm>
          <a:solidFill>
            <a:srgbClr val="DE5746"/>
          </a:solidFill>
        </p:grpSpPr>
        <p:sp>
          <p:nvSpPr>
            <p:cNvPr id="54" name="Rounded Rectangle 53">
              <a:extLst>
                <a:ext uri="{FF2B5EF4-FFF2-40B4-BE49-F238E27FC236}">
                  <a16:creationId xmlns:a16="http://schemas.microsoft.com/office/drawing/2014/main" id="{448E3A3A-3063-C05E-5B16-9DAD66316954}"/>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4CC8753-D063-0837-7631-DBE3C8E5843F}"/>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40190004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5" y="-4040757"/>
            <a:ext cx="6782627" cy="7184848"/>
            <a:chOff x="5105406" y="-1868587"/>
            <a:chExt cx="8425870" cy="9620889"/>
          </a:xfrm>
          <a:blipFill>
            <a:blip r:embed="rId2">
              <a:extLst>
                <a:ext uri="{BEBA8EAE-BF5A-486C-A8C5-ECC9F3942E4B}">
                  <a14:imgProps xmlns:a14="http://schemas.microsoft.com/office/drawing/2010/main">
                    <a14:imgLayer r:embed="rId3">
                      <a14:imgEffect>
                        <a14:sharpenSoften amount="51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sp>
        <p:nvSpPr>
          <p:cNvPr id="164" name="Hexagon 163">
            <a:extLst>
              <a:ext uri="{FF2B5EF4-FFF2-40B4-BE49-F238E27FC236}">
                <a16:creationId xmlns:a16="http://schemas.microsoft.com/office/drawing/2014/main" id="{042B6F9E-62E2-8002-A48B-1978F4F261C2}"/>
              </a:ext>
            </a:extLst>
          </p:cNvPr>
          <p:cNvSpPr/>
          <p:nvPr/>
        </p:nvSpPr>
        <p:spPr>
          <a:xfrm rot="21584110">
            <a:off x="10835250" y="2411225"/>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6" y="3370000"/>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1" y="4408311"/>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sharpenSoften amount="-100000"/>
                    </a14:imgEffect>
                  </a14:imgLayer>
                </a14:imgProps>
              </a:ext>
            </a:extLst>
          </a:blip>
          <a:stretch>
            <a:fillRect/>
          </a:stretch>
        </p:blipFill>
        <p:spPr>
          <a:xfrm>
            <a:off x="1421132" y="2042700"/>
            <a:ext cx="2343140" cy="35640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6"/>
          <a:stretch>
            <a:fillRect/>
          </a:stretch>
        </p:blipFill>
        <p:spPr>
          <a:xfrm>
            <a:off x="4266000" y="639000"/>
            <a:ext cx="3546268" cy="5400000"/>
          </a:xfrm>
          <a:prstGeom prst="rect">
            <a:avLst/>
          </a:prstGeom>
        </p:spPr>
      </p:pic>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8431200" y="2042700"/>
            <a:ext cx="2340537" cy="35640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8778820" y="2042700"/>
            <a:ext cx="2340537" cy="35640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4476713" y="2042700"/>
            <a:ext cx="2340537" cy="3564000"/>
          </a:xfrm>
          <a:prstGeom prst="rect">
            <a:avLst/>
          </a:prstGeom>
        </p:spPr>
      </p:pic>
      <p:pic>
        <p:nvPicPr>
          <p:cNvPr id="13" name="Picture 12" descr="A close-up of a sign&#10;&#10;Description automatically generated">
            <a:extLst>
              <a:ext uri="{FF2B5EF4-FFF2-40B4-BE49-F238E27FC236}">
                <a16:creationId xmlns:a16="http://schemas.microsoft.com/office/drawing/2014/main" id="{19D1E490-F179-C727-5EF0-AC09D42D924C}"/>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12744414" y="2042700"/>
            <a:ext cx="2343140" cy="3564000"/>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7059223" y="2042700"/>
            <a:ext cx="2340537" cy="3564000"/>
          </a:xfrm>
          <a:prstGeom prst="rect">
            <a:avLst/>
          </a:prstGeom>
        </p:spPr>
      </p:pic>
    </p:spTree>
    <p:extLst>
      <p:ext uri="{BB962C8B-B14F-4D97-AF65-F5344CB8AC3E}">
        <p14:creationId xmlns:p14="http://schemas.microsoft.com/office/powerpoint/2010/main" val="3825461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62145462"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3218484"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5318565"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grpSp>
        <p:nvGrpSpPr>
          <p:cNvPr id="42" name="Group 41">
            <a:extLst>
              <a:ext uri="{FF2B5EF4-FFF2-40B4-BE49-F238E27FC236}">
                <a16:creationId xmlns:a16="http://schemas.microsoft.com/office/drawing/2014/main" id="{7BB76CC7-473C-219A-E708-A0FDCFC0FA2A}"/>
              </a:ext>
            </a:extLst>
          </p:cNvPr>
          <p:cNvGrpSpPr/>
          <p:nvPr/>
        </p:nvGrpSpPr>
        <p:grpSpPr>
          <a:xfrm>
            <a:off x="12430181" y="4181711"/>
            <a:ext cx="3132175" cy="1955238"/>
            <a:chOff x="373025" y="4127718"/>
            <a:chExt cx="3132175" cy="1955238"/>
          </a:xfrm>
        </p:grpSpPr>
        <p:sp>
          <p:nvSpPr>
            <p:cNvPr id="43" name="TextBox 42">
              <a:extLst>
                <a:ext uri="{FF2B5EF4-FFF2-40B4-BE49-F238E27FC236}">
                  <a16:creationId xmlns:a16="http://schemas.microsoft.com/office/drawing/2014/main" id="{AA6F4E97-0A11-160F-D201-78D84DB74D7D}"/>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46" name="TextBox 45">
              <a:extLst>
                <a:ext uri="{FF2B5EF4-FFF2-40B4-BE49-F238E27FC236}">
                  <a16:creationId xmlns:a16="http://schemas.microsoft.com/office/drawing/2014/main" id="{90E1B0EC-1667-CD94-0686-2AE30FEFF24E}"/>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sp>
        <p:nvSpPr>
          <p:cNvPr id="47" name="Rounded Rectangle 46">
            <a:extLst>
              <a:ext uri="{FF2B5EF4-FFF2-40B4-BE49-F238E27FC236}">
                <a16:creationId xmlns:a16="http://schemas.microsoft.com/office/drawing/2014/main" id="{B0C29314-8575-EC82-7C69-34C6412B9592}"/>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6F29C5FE-B784-EA61-90AF-DE303DE0041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7463E75-3362-A7AF-1D01-AFC11688B7F7}"/>
              </a:ext>
            </a:extLst>
          </p:cNvPr>
          <p:cNvSpPr/>
          <p:nvPr/>
        </p:nvSpPr>
        <p:spPr>
          <a:xfrm>
            <a:off x="5647272" y="244065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33D130C-8AE3-1FB0-D8BF-1C4812D18543}"/>
              </a:ext>
            </a:extLst>
          </p:cNvPr>
          <p:cNvGrpSpPr/>
          <p:nvPr/>
        </p:nvGrpSpPr>
        <p:grpSpPr>
          <a:xfrm>
            <a:off x="9288965" y="-301083"/>
            <a:ext cx="2430966" cy="1107863"/>
            <a:chOff x="9288965" y="-312234"/>
            <a:chExt cx="2430966" cy="1107863"/>
          </a:xfrm>
          <a:solidFill>
            <a:srgbClr val="DE5746"/>
          </a:solidFill>
        </p:grpSpPr>
        <p:sp>
          <p:nvSpPr>
            <p:cNvPr id="57" name="Rounded Rectangle 56">
              <a:extLst>
                <a:ext uri="{FF2B5EF4-FFF2-40B4-BE49-F238E27FC236}">
                  <a16:creationId xmlns:a16="http://schemas.microsoft.com/office/drawing/2014/main" id="{433AABA1-926D-452F-7602-6905AC209CED}"/>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70DAA45-37ED-77EF-F104-41F10F36E64E}"/>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0112056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0C45C1E6-C8BE-1829-9460-180655DBC779}"/>
              </a:ext>
            </a:extLst>
          </p:cNvPr>
          <p:cNvGrpSpPr/>
          <p:nvPr/>
        </p:nvGrpSpPr>
        <p:grpSpPr>
          <a:xfrm>
            <a:off x="-66048384" y="4190297"/>
            <a:ext cx="73748343" cy="1955238"/>
            <a:chOff x="-66048384"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66048384"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62102663"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0507893"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58156942"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38670730"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6562172"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42616451"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4725009"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6833567"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0779288"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2887846"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18819108"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10927666"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14873387"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6981945"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3036224"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22066"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4567784"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54211221"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5002663"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3534386"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grpSp>
        <p:nvGrpSpPr>
          <p:cNvPr id="43" name="Group 42">
            <a:extLst>
              <a:ext uri="{FF2B5EF4-FFF2-40B4-BE49-F238E27FC236}">
                <a16:creationId xmlns:a16="http://schemas.microsoft.com/office/drawing/2014/main" id="{831BA001-BC9A-6EBB-2FE1-A1F4F699A12C}"/>
              </a:ext>
            </a:extLst>
          </p:cNvPr>
          <p:cNvGrpSpPr/>
          <p:nvPr/>
        </p:nvGrpSpPr>
        <p:grpSpPr>
          <a:xfrm>
            <a:off x="8727976" y="4159409"/>
            <a:ext cx="3132175" cy="1955238"/>
            <a:chOff x="373025" y="4127718"/>
            <a:chExt cx="3132175" cy="1955238"/>
          </a:xfrm>
        </p:grpSpPr>
        <p:sp>
          <p:nvSpPr>
            <p:cNvPr id="46" name="TextBox 45">
              <a:extLst>
                <a:ext uri="{FF2B5EF4-FFF2-40B4-BE49-F238E27FC236}">
                  <a16:creationId xmlns:a16="http://schemas.microsoft.com/office/drawing/2014/main" id="{60E23455-40B4-F1CF-76F3-6EF2FC79E361}"/>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47" name="TextBox 46">
              <a:extLst>
                <a:ext uri="{FF2B5EF4-FFF2-40B4-BE49-F238E27FC236}">
                  <a16:creationId xmlns:a16="http://schemas.microsoft.com/office/drawing/2014/main" id="{67EB1608-0621-EB6D-E7A1-AF6C209FE4BE}"/>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sp>
        <p:nvSpPr>
          <p:cNvPr id="42" name="Rounded Rectangle 41">
            <a:extLst>
              <a:ext uri="{FF2B5EF4-FFF2-40B4-BE49-F238E27FC236}">
                <a16:creationId xmlns:a16="http://schemas.microsoft.com/office/drawing/2014/main" id="{D3992CBB-FA2E-5C6B-98EE-17247CEA0C50}"/>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28A34C47-5DDA-6933-797E-B29A3EDC7B6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6A2F558-3919-87FE-888D-EBB764425CB1}"/>
              </a:ext>
            </a:extLst>
          </p:cNvPr>
          <p:cNvSpPr/>
          <p:nvPr/>
        </p:nvSpPr>
        <p:spPr>
          <a:xfrm>
            <a:off x="5655223"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D181DBB-B862-16A9-2A6F-9C66BA3EF85A}"/>
              </a:ext>
            </a:extLst>
          </p:cNvPr>
          <p:cNvGrpSpPr/>
          <p:nvPr/>
        </p:nvGrpSpPr>
        <p:grpSpPr>
          <a:xfrm>
            <a:off x="9288965" y="-301083"/>
            <a:ext cx="2430966" cy="1107863"/>
            <a:chOff x="9288965" y="-312234"/>
            <a:chExt cx="2430966" cy="1107863"/>
          </a:xfrm>
          <a:solidFill>
            <a:srgbClr val="DE5746"/>
          </a:solidFill>
        </p:grpSpPr>
        <p:sp>
          <p:nvSpPr>
            <p:cNvPr id="63" name="Rounded Rectangle 62">
              <a:extLst>
                <a:ext uri="{FF2B5EF4-FFF2-40B4-BE49-F238E27FC236}">
                  <a16:creationId xmlns:a16="http://schemas.microsoft.com/office/drawing/2014/main" id="{B13D96D5-2668-7840-7CDE-6323F1D7C87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3E908C2A-E98E-706C-8995-716D50CD5291}"/>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876719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4441F57-BD07-6D6E-9AB1-25DD65F97871}"/>
              </a:ext>
            </a:extLst>
          </p:cNvPr>
          <p:cNvGrpSpPr/>
          <p:nvPr/>
        </p:nvGrpSpPr>
        <p:grpSpPr>
          <a:xfrm>
            <a:off x="376147" y="804718"/>
            <a:ext cx="11439707" cy="5309479"/>
            <a:chOff x="376147" y="804718"/>
            <a:chExt cx="11439707" cy="5309479"/>
          </a:xfrm>
        </p:grpSpPr>
        <p:grpSp>
          <p:nvGrpSpPr>
            <p:cNvPr id="4" name="Group 3">
              <a:extLst>
                <a:ext uri="{FF2B5EF4-FFF2-40B4-BE49-F238E27FC236}">
                  <a16:creationId xmlns:a16="http://schemas.microsoft.com/office/drawing/2014/main" id="{F29ED79D-E3A3-7929-0AA4-F79A3086E6A3}"/>
                </a:ext>
              </a:extLst>
            </p:cNvPr>
            <p:cNvGrpSpPr/>
            <p:nvPr/>
          </p:nvGrpSpPr>
          <p:grpSpPr>
            <a:xfrm>
              <a:off x="750277" y="804718"/>
              <a:ext cx="6493486" cy="1247146"/>
              <a:chOff x="750277" y="804718"/>
              <a:chExt cx="6493486" cy="1247146"/>
            </a:xfrm>
          </p:grpSpPr>
          <p:sp>
            <p:nvSpPr>
              <p:cNvPr id="312" name="TextBox 311">
                <a:extLst>
                  <a:ext uri="{FF2B5EF4-FFF2-40B4-BE49-F238E27FC236}">
                    <a16:creationId xmlns:a16="http://schemas.microsoft.com/office/drawing/2014/main" id="{EC08C03D-C3A8-CCE2-336D-2E9A914CB757}"/>
                  </a:ext>
                </a:extLst>
              </p:cNvPr>
              <p:cNvSpPr txBox="1"/>
              <p:nvPr/>
            </p:nvSpPr>
            <p:spPr>
              <a:xfrm>
                <a:off x="750277" y="804718"/>
                <a:ext cx="6493486" cy="707886"/>
              </a:xfrm>
              <a:prstGeom prst="rect">
                <a:avLst/>
              </a:prstGeom>
              <a:noFill/>
            </p:spPr>
            <p:txBody>
              <a:bodyPr wrap="square" rtlCol="0">
                <a:spAutoFit/>
              </a:bodyPr>
              <a:lstStyle/>
              <a:p>
                <a:r>
                  <a:rPr lang="en-US" sz="4000" dirty="0">
                    <a:latin typeface="Avenir Next" panose="020B0503020202020204" pitchFamily="34" charset="0"/>
                  </a:rPr>
                  <a:t>Briefly the Complete</a:t>
                </a:r>
              </a:p>
            </p:txBody>
          </p:sp>
          <p:sp>
            <p:nvSpPr>
              <p:cNvPr id="313" name="TextBox 312">
                <a:extLst>
                  <a:ext uri="{FF2B5EF4-FFF2-40B4-BE49-F238E27FC236}">
                    <a16:creationId xmlns:a16="http://schemas.microsoft.com/office/drawing/2014/main" id="{B6240722-A014-C0AB-A6C2-8E220DC9AA29}"/>
                  </a:ext>
                </a:extLst>
              </p:cNvPr>
              <p:cNvSpPr txBox="1"/>
              <p:nvPr/>
            </p:nvSpPr>
            <p:spPr>
              <a:xfrm>
                <a:off x="750277" y="1343978"/>
                <a:ext cx="2637782"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pic>
          <p:nvPicPr>
            <p:cNvPr id="3" name="Picture 2" descr="A screenshot of a medical chart&#10;&#10;Description automatically generated">
              <a:extLst>
                <a:ext uri="{FF2B5EF4-FFF2-40B4-BE49-F238E27FC236}">
                  <a16:creationId xmlns:a16="http://schemas.microsoft.com/office/drawing/2014/main" id="{050BD856-AB74-3763-0FE2-098296AFBF25}"/>
                </a:ext>
              </a:extLst>
            </p:cNvPr>
            <p:cNvPicPr>
              <a:picLocks noChangeAspect="1"/>
            </p:cNvPicPr>
            <p:nvPr/>
          </p:nvPicPr>
          <p:blipFill>
            <a:blip r:embed="rId2"/>
            <a:stretch>
              <a:fillRect/>
            </a:stretch>
          </p:blipFill>
          <p:spPr>
            <a:xfrm>
              <a:off x="376147" y="2206388"/>
              <a:ext cx="11439707" cy="3907809"/>
            </a:xfrm>
            <a:prstGeom prst="rect">
              <a:avLst/>
            </a:prstGeom>
          </p:spPr>
        </p:pic>
      </p:grpSp>
    </p:spTree>
    <p:extLst>
      <p:ext uri="{BB962C8B-B14F-4D97-AF65-F5344CB8AC3E}">
        <p14:creationId xmlns:p14="http://schemas.microsoft.com/office/powerpoint/2010/main" val="3848285338"/>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AF7"/>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6691088" y="3"/>
            <a:ext cx="11736832" cy="6858000"/>
            <a:chOff x="0" y="0"/>
            <a:chExt cx="11736832" cy="6858000"/>
          </a:xfrm>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736832" cy="6858000"/>
              <a:chOff x="-493776" y="0"/>
              <a:chExt cx="11736832" cy="6858000"/>
            </a:xfrm>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solidFill>
                <a:srgbClr val="A2C679"/>
              </a:solid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solidFill>
                <a:srgbClr val="A2C679"/>
              </a:solid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no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432288" y="679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4209630" y="285670"/>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821714" y="0"/>
            <a:ext cx="10963657" cy="6858000"/>
            <a:chOff x="-92765" y="0"/>
            <a:chExt cx="10963657" cy="6858000"/>
          </a:xfrm>
        </p:grpSpPr>
        <p:grpSp>
          <p:nvGrpSpPr>
            <p:cNvPr id="142" name="Group 141">
              <a:extLst>
                <a:ext uri="{FF2B5EF4-FFF2-40B4-BE49-F238E27FC236}">
                  <a16:creationId xmlns:a16="http://schemas.microsoft.com/office/drawing/2014/main" id="{31E740B7-9C73-85AB-17FA-8414C6C8C20C}"/>
                </a:ext>
              </a:extLst>
            </p:cNvPr>
            <p:cNvGrpSpPr/>
            <p:nvPr/>
          </p:nvGrpSpPr>
          <p:grpSpPr>
            <a:xfrm>
              <a:off x="-92765" y="0"/>
              <a:ext cx="10963657" cy="6858000"/>
              <a:chOff x="-1" y="0"/>
              <a:chExt cx="10963657" cy="6858000"/>
            </a:xfrm>
          </p:grpSpPr>
          <p:grpSp>
            <p:nvGrpSpPr>
              <p:cNvPr id="144" name="Group 143">
                <a:extLst>
                  <a:ext uri="{FF2B5EF4-FFF2-40B4-BE49-F238E27FC236}">
                    <a16:creationId xmlns:a16="http://schemas.microsoft.com/office/drawing/2014/main" id="{CFB011AC-6742-1626-53A1-9513D79AA39D}"/>
                  </a:ext>
                </a:extLst>
              </p:cNvPr>
              <p:cNvGrpSpPr/>
              <p:nvPr/>
            </p:nvGrpSpPr>
            <p:grpSpPr>
              <a:xfrm>
                <a:off x="-1" y="0"/>
                <a:ext cx="10925469" cy="6858000"/>
                <a:chOff x="0" y="0"/>
                <a:chExt cx="11682484" cy="6858000"/>
              </a:xfrm>
              <a:solidFill>
                <a:srgbClr val="D2DE45"/>
              </a:solidFill>
            </p:grpSpPr>
            <p:sp>
              <p:nvSpPr>
                <p:cNvPr id="150" name="Rectangle 149">
                  <a:extLst>
                    <a:ext uri="{FF2B5EF4-FFF2-40B4-BE49-F238E27FC236}">
                      <a16:creationId xmlns:a16="http://schemas.microsoft.com/office/drawing/2014/main" id="{9C02A64D-73BD-6948-4AB7-3A94E287DEA5}"/>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08777" y="1869747"/>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noFill/>
              <a:extLst>
                <a:ext uri="{909E8E84-426E-40DD-AFC4-6F175D3DCCD1}">
                  <a14:hiddenFill xmlns:a14="http://schemas.microsoft.com/office/drawing/2010/main">
                    <a:solidFill>
                      <a:srgbClr val="FFFFFF"/>
                    </a:solidFill>
                  </a14:hiddenFill>
                </a:ext>
              </a:extLst>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404590"/>
                <a:ext cx="2492597" cy="1079942"/>
                <a:chOff x="6270988" y="578326"/>
                <a:chExt cx="4136793" cy="1079942"/>
              </a:xfrm>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78326"/>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10152888" y="2076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2">
                      <a:lumMod val="25000"/>
                    </a:schemeClr>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6908800" y="0"/>
            <a:ext cx="10148923" cy="7090886"/>
            <a:chOff x="-132522" y="0"/>
            <a:chExt cx="10148923" cy="7090886"/>
          </a:xfrm>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48923" cy="7090886"/>
              <a:chOff x="0" y="0"/>
              <a:chExt cx="10148923" cy="7090886"/>
            </a:xfrm>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07773" cy="6858000"/>
                <a:chOff x="0" y="0"/>
                <a:chExt cx="11682484" cy="6858000"/>
              </a:xfrm>
              <a:solidFill>
                <a:srgbClr val="FFFDDE"/>
              </a:solid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08777" y="3261825"/>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338155" y="3454654"/>
                <a:ext cx="810768" cy="707886"/>
              </a:xfrm>
              <a:prstGeom prst="rect">
                <a:avLst/>
              </a:prstGeom>
              <a:noFill/>
            </p:spPr>
            <p:txBody>
              <a:bodyPr wrap="square" rtlCol="0">
                <a:spAutoFit/>
              </a:bodyPr>
              <a:lstStyle/>
              <a:p>
                <a:r>
                  <a:rPr lang="en-US" sz="4000" b="1" spc="-300" dirty="0">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805565"/>
                <a:chOff x="4863548" y="285321"/>
                <a:chExt cx="4108174" cy="6805565"/>
              </a:xfrm>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146203"/>
                  <a:chOff x="5184236" y="444347"/>
                  <a:chExt cx="3959764" cy="1146203"/>
                </a:xfrm>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184236" y="944219"/>
                    <a:ext cx="2820077" cy="646331"/>
                  </a:xfrm>
                  <a:prstGeom prst="rect">
                    <a:avLst/>
                  </a:prstGeom>
                  <a:noFill/>
                </p:spPr>
                <p:txBody>
                  <a:bodyPr wrap="square" rtlCol="0">
                    <a:spAutoFit/>
                  </a:bodyPr>
                  <a:lstStyle/>
                  <a:p>
                    <a:r>
                      <a:rPr lang="en-IN" sz="3600" b="1" i="0" dirty="0">
                        <a:effectLst/>
                        <a:latin typeface="Avenir Next" panose="020B0503020202020204" pitchFamily="34" charset="0"/>
                      </a:rPr>
                      <a:t>Parameters</a:t>
                    </a:r>
                    <a:endParaRPr lang="en-US" sz="3500" b="1" dirty="0"/>
                  </a:p>
                </p:txBody>
              </p:sp>
            </p:grp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457741"/>
                      <a:ext cx="4108174" cy="5633145"/>
                    </a:xfrm>
                    <a:prstGeom prst="rect">
                      <a:avLst/>
                    </a:prstGeom>
                    <a:noFill/>
                  </p:spPr>
                  <p:txBody>
                    <a:bodyPr wrap="square" rtlCol="0">
                      <a:spAutoFit/>
                    </a:bodyPr>
                    <a:lstStyle/>
                    <a:p>
                      <a:pPr algn="just"/>
                      <a:r>
                        <a:rPr lang="en-US" dirty="0"/>
                        <a:t>For testing the significance of the parameters, we’ll be using wald’s t test statistics </a:t>
                      </a:r>
                      <a:r>
                        <a:rPr lang="en-IN" sz="1800" b="0" i="0" u="none" strike="noStrike" dirty="0">
                          <a:solidFill>
                            <a:srgbClr val="000000"/>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𝑥</m:t>
                              </m:r>
                            </m:e>
                            <m:sub>
                              <m:r>
                                <a:rPr lang="en-US" sz="1800" b="0" i="1" u="none" strike="noStrike" smtClean="0">
                                  <a:solidFill>
                                    <a:srgbClr val="000000"/>
                                  </a:solidFill>
                                  <a:effectLst/>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or not. We’re to test </a:t>
                      </a:r>
                    </a:p>
                    <a:p>
                      <a:pPr algn="just"/>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Covariate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a:t>
                      </a:r>
                    </a:p>
                    <a:p>
                      <a:pPr algn="just"/>
                      <a:r>
                        <a:rPr lang="en-IN" dirty="0">
                          <a:solidFill>
                            <a:srgbClr val="000000"/>
                          </a:solidFill>
                          <a:latin typeface="Times New Roman" panose="02020603050405020304" pitchFamily="18" charset="0"/>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 </m:t>
                          </m:r>
                        </m:oMath>
                      </a14:m>
                      <a:r>
                        <a:rPr lang="en-IN" sz="1800" b="0" i="0" u="none" strike="noStrike" dirty="0">
                          <a:solidFill>
                            <a:srgbClr val="000000"/>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endParaRPr lang="en-IN" b="0" dirty="0">
                        <a:effectLst/>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           </a:t>
                      </a:r>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𝛽</m:t>
                              </m:r>
                            </m:e>
                            <m:sub>
                              <m:r>
                                <a:rPr lang="en-US" sz="1800" b="0" i="1" u="none" strike="noStrike" smtClean="0">
                                  <a:solidFill>
                                    <a:srgbClr val="000000"/>
                                  </a:solidFill>
                                  <a:effectLst/>
                                  <a:latin typeface="Cambria Math" panose="02040503050406030204" pitchFamily="18" charset="0"/>
                                </a:rPr>
                                <m:t>𝑗</m:t>
                              </m:r>
                            </m:sub>
                          </m:sSub>
                          <m:r>
                            <a:rPr lang="en-US" sz="1800" b="0" i="1" u="none" strike="noStrike" smtClean="0">
                              <a:solidFill>
                                <a:srgbClr val="000000"/>
                              </a:solidFill>
                              <a:effectLst/>
                              <a:latin typeface="Cambria Math" panose="02040503050406030204" pitchFamily="18" charset="0"/>
                            </a:rPr>
                            <m:t>=0</m:t>
                          </m:r>
                        </m:oMath>
                      </a14:m>
                      <a:r>
                        <a:rPr lang="en-IN"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IN" sz="1800" b="0" i="0" u="none" strike="noStrike" dirty="0">
                        <a:solidFill>
                          <a:srgbClr val="000000"/>
                        </a:solidFill>
                        <a:effectLst/>
                        <a:latin typeface="Times New Roman" panose="02020603050405020304" pitchFamily="18" charset="0"/>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𝑡</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num>
                              <m:den>
                                <m:r>
                                  <a:rPr lang="en-US" b="0" i="1" smtClean="0">
                                    <a:solidFill>
                                      <a:srgbClr val="000000"/>
                                    </a:solidFill>
                                    <a:latin typeface="Cambria Math" panose="02040503050406030204" pitchFamily="18" charset="0"/>
                                  </a:rPr>
                                  <m:t>𝑆</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(0,1)</m:t>
                            </m:r>
                          </m:oMath>
                        </m:oMathPara>
                      </a14:m>
                      <a:endParaRPr lang="en-IN" dirty="0">
                        <a:solidFill>
                          <a:srgbClr val="000000"/>
                        </a:solidFill>
                        <a:latin typeface="Times New Roman" panose="02020603050405020304" pitchFamily="18" charset="0"/>
                      </a:endParaRPr>
                    </a:p>
                    <a:p>
                      <a:pPr algn="just"/>
                      <a:r>
                        <a:rPr lang="en-IN" sz="1800" b="0" i="0" u="none" strike="noStrike" dirty="0">
                          <a:solidFill>
                            <a:srgbClr val="000000"/>
                          </a:solidFill>
                          <a:effectLst/>
                          <a:latin typeface="Times New Roman" panose="02020603050405020304" pitchFamily="18" charset="0"/>
                        </a:rPr>
                        <a:t>[Under H0]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br>
                        <a:rPr lang="en-IN" dirty="0"/>
                      </a:br>
                      <a:r>
                        <a:rPr lang="en-IN" dirty="0"/>
                        <a:t>We’ll be rejecting the Null hypothesis and say that the</a:t>
                      </a:r>
                      <a14:m>
                        <m:oMath xmlns:m="http://schemas.openxmlformats.org/officeDocument/2006/math">
                          <m:r>
                            <a:rPr lang="en-IN"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𝑗</m:t>
                              </m:r>
                            </m:e>
                            <m:sup>
                              <m:r>
                                <a:rPr lang="en-US" b="0" i="1" dirty="0" smtClean="0">
                                  <a:latin typeface="Cambria Math" panose="02040503050406030204" pitchFamily="18" charset="0"/>
                                </a:rPr>
                                <m:t>𝑡h</m:t>
                              </m:r>
                            </m:sup>
                          </m:sSup>
                        </m:oMath>
                      </a14:m>
                      <a:r>
                        <a:rPr lang="en-IN" dirty="0"/>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𝐽</m:t>
                                    </m:r>
                                  </m:sub>
                                </m:sSub>
                              </m:e>
                            </m:d>
                            <m:r>
                              <a:rPr lang="en-US" sz="2000" b="0" i="1" smtClean="0">
                                <a:latin typeface="Cambria Math" panose="02040503050406030204" pitchFamily="18" charset="0"/>
                              </a:rPr>
                              <m:t>&gt; </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f>
                                  <m:fPr>
                                    <m:ctrlPr>
                                      <a:rPr lang="en-US" sz="2000" i="1">
                                        <a:latin typeface="Cambria Math" panose="02040503050406030204" pitchFamily="18" charset="0"/>
                                      </a:rPr>
                                    </m:ctrlPr>
                                  </m:fPr>
                                  <m:num>
                                    <m:r>
                                      <a:rPr lang="en-US" sz="2000" i="1">
                                        <a:latin typeface="Cambria Math" panose="02040503050406030204" pitchFamily="18" charset="0"/>
                                      </a:rPr>
                                      <m:t>𝛼</m:t>
                                    </m:r>
                                  </m:num>
                                  <m:den>
                                    <m:r>
                                      <a:rPr lang="en-US" sz="2000" i="1">
                                        <a:latin typeface="Cambria Math" panose="02040503050406030204" pitchFamily="18" charset="0"/>
                                      </a:rPr>
                                      <m:t>2</m:t>
                                    </m:r>
                                  </m:den>
                                </m:f>
                              </m:sub>
                            </m:sSub>
                          </m:oMath>
                        </m:oMathPara>
                      </a14:m>
                      <a:endParaRPr lang="en-IN" sz="2000" dirty="0"/>
                    </a:p>
                    <a:p>
                      <a:pPr algn="just"/>
                      <a:endParaRPr lang="en-US" dirty="0"/>
                    </a:p>
                  </p:txBody>
                </p:sp>
              </mc:Choice>
              <mc:Fallback>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457741"/>
                      <a:ext cx="4108174" cy="5633145"/>
                    </a:xfrm>
                    <a:prstGeom prst="rect">
                      <a:avLst/>
                    </a:prstGeom>
                    <a:blipFill>
                      <a:blip r:embed="rId3"/>
                      <a:stretch>
                        <a:fillRect l="-1543" t="-449" r="-1235"/>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961402" y="256641"/>
              <a:ext cx="1771650" cy="1446550"/>
            </a:xfrm>
            <a:prstGeom prst="rect">
              <a:avLst/>
            </a:prstGeom>
            <a:noFill/>
          </p:spPr>
          <p:txBody>
            <a:bodyPr wrap="square" rtlCol="0">
              <a:spAutoFit/>
            </a:bodyPr>
            <a:lstStyle/>
            <a:p>
              <a:r>
                <a:rPr lang="en-US" sz="8800" b="1" spc="-300" dirty="0">
                  <a:solidFill>
                    <a:schemeClr val="bg2">
                      <a:lumMod val="25000"/>
                    </a:schemeClr>
                  </a:solidFill>
                  <a:latin typeface="Avenir Next" panose="020B0503020202020204" pitchFamily="34" charset="0"/>
                </a:rPr>
                <a:t>04</a:t>
              </a:r>
            </a:p>
          </p:txBody>
        </p:sp>
      </p:grpSp>
      <p:grpSp>
        <p:nvGrpSpPr>
          <p:cNvPr id="164" name="Group 163">
            <a:extLst>
              <a:ext uri="{FF2B5EF4-FFF2-40B4-BE49-F238E27FC236}">
                <a16:creationId xmlns:a16="http://schemas.microsoft.com/office/drawing/2014/main" id="{B11A9CF6-DA8A-14CC-8890-2F644DE50F46}"/>
              </a:ext>
            </a:extLst>
          </p:cNvPr>
          <p:cNvGrpSpPr/>
          <p:nvPr/>
        </p:nvGrpSpPr>
        <p:grpSpPr>
          <a:xfrm>
            <a:off x="-7823200" y="0"/>
            <a:ext cx="10174514" cy="6858000"/>
            <a:chOff x="0" y="0"/>
            <a:chExt cx="10174514" cy="6858000"/>
          </a:xfrm>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59713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83350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pic>
          <p:nvPicPr>
            <p:cNvPr id="168" name="Picture 167" descr="A screenshot of a computer code&#10;&#10;Description automatically generated">
              <a:extLst>
                <a:ext uri="{FF2B5EF4-FFF2-40B4-BE49-F238E27FC236}">
                  <a16:creationId xmlns:a16="http://schemas.microsoft.com/office/drawing/2014/main" id="{803895E3-C125-D7B8-7DBF-DE153AC72A2D}"/>
                </a:ext>
              </a:extLst>
            </p:cNvPr>
            <p:cNvPicPr>
              <a:picLocks noChangeAspect="1"/>
            </p:cNvPicPr>
            <p:nvPr/>
          </p:nvPicPr>
          <p:blipFill>
            <a:blip r:embed="rId4"/>
            <a:stretch>
              <a:fillRect/>
            </a:stretch>
          </p:blipFill>
          <p:spPr>
            <a:xfrm>
              <a:off x="3426842" y="1553789"/>
              <a:ext cx="5346455" cy="4995292"/>
            </a:xfrm>
            <a:prstGeom prst="rect">
              <a:avLst/>
            </a:prstGeom>
          </p:spPr>
        </p:pic>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grpSp>
        <p:nvGrpSpPr>
          <p:cNvPr id="172" name="Group 171">
            <a:extLst>
              <a:ext uri="{FF2B5EF4-FFF2-40B4-BE49-F238E27FC236}">
                <a16:creationId xmlns:a16="http://schemas.microsoft.com/office/drawing/2014/main" id="{1C9B14F5-0624-A8F0-9B57-A75058F24262}"/>
              </a:ext>
            </a:extLst>
          </p:cNvPr>
          <p:cNvGrpSpPr/>
          <p:nvPr/>
        </p:nvGrpSpPr>
        <p:grpSpPr>
          <a:xfrm>
            <a:off x="-7828869" y="0"/>
            <a:ext cx="9277884" cy="6858000"/>
            <a:chOff x="-789440" y="0"/>
            <a:chExt cx="9277884" cy="6858000"/>
          </a:xfrm>
        </p:grpSpPr>
        <p:grpSp>
          <p:nvGrpSpPr>
            <p:cNvPr id="173" name="Group 172">
              <a:extLst>
                <a:ext uri="{FF2B5EF4-FFF2-40B4-BE49-F238E27FC236}">
                  <a16:creationId xmlns:a16="http://schemas.microsoft.com/office/drawing/2014/main" id="{C3C5FF1D-25A7-C720-642E-FA87E4AE81BE}"/>
                </a:ext>
              </a:extLst>
            </p:cNvPr>
            <p:cNvGrpSpPr/>
            <p:nvPr/>
          </p:nvGrpSpPr>
          <p:grpSpPr>
            <a:xfrm>
              <a:off x="-789440" y="0"/>
              <a:ext cx="9277884" cy="6858000"/>
              <a:chOff x="0" y="0"/>
              <a:chExt cx="9277884" cy="6858000"/>
            </a:xfrm>
          </p:grpSpPr>
          <p:grpSp>
            <p:nvGrpSpPr>
              <p:cNvPr id="175" name="Group 174">
                <a:extLst>
                  <a:ext uri="{FF2B5EF4-FFF2-40B4-BE49-F238E27FC236}">
                    <a16:creationId xmlns:a16="http://schemas.microsoft.com/office/drawing/2014/main" id="{1EEC351C-83BC-A888-1FAC-E46BD0DF22A2}"/>
                  </a:ext>
                </a:extLst>
              </p:cNvPr>
              <p:cNvGrpSpPr/>
              <p:nvPr/>
            </p:nvGrpSpPr>
            <p:grpSpPr>
              <a:xfrm>
                <a:off x="0" y="0"/>
                <a:ext cx="9277884" cy="6858000"/>
                <a:chOff x="0" y="0"/>
                <a:chExt cx="11682484" cy="6858000"/>
              </a:xfrm>
              <a:solidFill>
                <a:srgbClr val="61A4BB"/>
              </a:solidFill>
            </p:grpSpPr>
            <p:sp>
              <p:nvSpPr>
                <p:cNvPr id="181" name="Rectangle 180">
                  <a:extLst>
                    <a:ext uri="{FF2B5EF4-FFF2-40B4-BE49-F238E27FC236}">
                      <a16:creationId xmlns:a16="http://schemas.microsoft.com/office/drawing/2014/main" id="{09F24D84-33F9-448A-7DDA-E009968B9F17}"/>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ounded Rectangle 181">
                  <a:extLst>
                    <a:ext uri="{FF2B5EF4-FFF2-40B4-BE49-F238E27FC236}">
                      <a16:creationId xmlns:a16="http://schemas.microsoft.com/office/drawing/2014/main" id="{4D2CD734-B76B-BE05-FFBB-BA287F02858B}"/>
                    </a:ext>
                  </a:extLst>
                </p:cNvPr>
                <p:cNvSpPr/>
                <p:nvPr/>
              </p:nvSpPr>
              <p:spPr>
                <a:xfrm>
                  <a:off x="10508778" y="5726223"/>
                  <a:ext cx="1173706"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TextBox 175">
                <a:extLst>
                  <a:ext uri="{FF2B5EF4-FFF2-40B4-BE49-F238E27FC236}">
                    <a16:creationId xmlns:a16="http://schemas.microsoft.com/office/drawing/2014/main" id="{164F05DB-2072-7097-E997-98EFBCCA10F2}"/>
                  </a:ext>
                </a:extLst>
              </p:cNvPr>
              <p:cNvSpPr txBox="1"/>
              <p:nvPr/>
            </p:nvSpPr>
            <p:spPr>
              <a:xfrm>
                <a:off x="8463512" y="591766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177" name="TextBox 176">
                <a:extLst>
                  <a:ext uri="{FF2B5EF4-FFF2-40B4-BE49-F238E27FC236}">
                    <a16:creationId xmlns:a16="http://schemas.microsoft.com/office/drawing/2014/main" id="{4F7C63C7-A9A7-0DC8-5C11-EFCD27B4E420}"/>
                  </a:ext>
                </a:extLst>
              </p:cNvPr>
              <p:cNvSpPr txBox="1"/>
              <p:nvPr/>
            </p:nvSpPr>
            <p:spPr>
              <a:xfrm>
                <a:off x="3830768" y="684897"/>
                <a:ext cx="4114800" cy="630942"/>
              </a:xfrm>
              <a:prstGeom prst="rect">
                <a:avLst/>
              </a:prstGeom>
              <a:noFill/>
            </p:spPr>
            <p:txBody>
              <a:bodyPr wrap="square" rtlCol="0">
                <a:spAutoFit/>
              </a:bodyPr>
              <a:lstStyle/>
              <a:p>
                <a:r>
                  <a:rPr lang="en-US" sz="3500" dirty="0">
                    <a:solidFill>
                      <a:schemeClr val="bg1"/>
                    </a:solidFill>
                  </a:rPr>
                  <a:t>Fitting of </a:t>
                </a:r>
              </a:p>
            </p:txBody>
          </p:sp>
          <p:sp>
            <p:nvSpPr>
              <p:cNvPr id="178" name="TextBox 177">
                <a:extLst>
                  <a:ext uri="{FF2B5EF4-FFF2-40B4-BE49-F238E27FC236}">
                    <a16:creationId xmlns:a16="http://schemas.microsoft.com/office/drawing/2014/main" id="{BE7BAE3E-92C9-465A-DB21-4F59B1A5B0D8}"/>
                  </a:ext>
                </a:extLst>
              </p:cNvPr>
              <p:cNvSpPr txBox="1"/>
              <p:nvPr/>
            </p:nvSpPr>
            <p:spPr>
              <a:xfrm>
                <a:off x="3830768" y="1184769"/>
                <a:ext cx="4114800"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179" name="TextBox 178">
                <a:extLst>
                  <a:ext uri="{FF2B5EF4-FFF2-40B4-BE49-F238E27FC236}">
                    <a16:creationId xmlns:a16="http://schemas.microsoft.com/office/drawing/2014/main" id="{29C505C3-8102-077A-3282-75395F4CC563}"/>
                  </a:ext>
                </a:extLst>
              </p:cNvPr>
              <p:cNvSpPr txBox="1"/>
              <p:nvPr/>
            </p:nvSpPr>
            <p:spPr>
              <a:xfrm>
                <a:off x="3267054" y="2018825"/>
                <a:ext cx="4073387" cy="3724096"/>
              </a:xfrm>
              <a:prstGeom prst="rect">
                <a:avLst/>
              </a:prstGeom>
              <a:noFill/>
            </p:spPr>
            <p:txBody>
              <a:bodyPr wrap="square" rtlCol="0">
                <a:spAutoFit/>
              </a:bodyPr>
              <a:lstStyle/>
              <a:p>
                <a:pPr algn="just" rtl="0">
                  <a:spcBef>
                    <a:spcPts val="1200"/>
                  </a:spcBef>
                  <a:spcAft>
                    <a:spcPts val="1200"/>
                  </a:spcAft>
                </a:pPr>
                <a:r>
                  <a:rPr lang="en-IN" sz="1800" b="0" i="0" u="none" strike="noStrike" dirty="0">
                    <a:solidFill>
                      <a:schemeClr val="bg1"/>
                    </a:solidFill>
                    <a:effectLst/>
                    <a:latin typeface="Times New Roman" panose="02020603050405020304" pitchFamily="18"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b="0" dirty="0">
                  <a:solidFill>
                    <a:schemeClr val="bg1"/>
                  </a:solidFill>
                  <a:effectLst/>
                  <a:latin typeface="Avenir Next" panose="020B0503020202020204" pitchFamily="34" charset="0"/>
                </a:endParaRPr>
              </a:p>
            </p:txBody>
          </p:sp>
          <p:sp>
            <p:nvSpPr>
              <p:cNvPr id="180" name="TextBox 179">
                <a:extLst>
                  <a:ext uri="{FF2B5EF4-FFF2-40B4-BE49-F238E27FC236}">
                    <a16:creationId xmlns:a16="http://schemas.microsoft.com/office/drawing/2014/main" id="{B82DD24F-A72B-01CC-F74D-A9ACF75A3854}"/>
                  </a:ext>
                </a:extLst>
              </p:cNvPr>
              <p:cNvSpPr txBox="1"/>
              <p:nvPr/>
            </p:nvSpPr>
            <p:spPr>
              <a:xfrm>
                <a:off x="3267054" y="5191067"/>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174" name="TextBox 173">
              <a:extLst>
                <a:ext uri="{FF2B5EF4-FFF2-40B4-BE49-F238E27FC236}">
                  <a16:creationId xmlns:a16="http://schemas.microsoft.com/office/drawing/2014/main" id="{5588DF2C-79AF-3F4B-3B57-6087749464CA}"/>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grpSp>
        <p:nvGrpSpPr>
          <p:cNvPr id="183" name="Group 182">
            <a:extLst>
              <a:ext uri="{FF2B5EF4-FFF2-40B4-BE49-F238E27FC236}">
                <a16:creationId xmlns:a16="http://schemas.microsoft.com/office/drawing/2014/main" id="{D3DF1B3B-BB69-1030-AD3D-AC23CC7499B9}"/>
              </a:ext>
            </a:extLst>
          </p:cNvPr>
          <p:cNvGrpSpPr/>
          <p:nvPr/>
        </p:nvGrpSpPr>
        <p:grpSpPr>
          <a:xfrm>
            <a:off x="6760464" y="2133600"/>
            <a:ext cx="4651248" cy="2004030"/>
            <a:chOff x="6248400" y="1804416"/>
            <a:chExt cx="4651248" cy="2004030"/>
          </a:xfrm>
        </p:grpSpPr>
        <p:sp>
          <p:nvSpPr>
            <p:cNvPr id="184" name="TextBox 183">
              <a:extLst>
                <a:ext uri="{FF2B5EF4-FFF2-40B4-BE49-F238E27FC236}">
                  <a16:creationId xmlns:a16="http://schemas.microsoft.com/office/drawing/2014/main" id="{FE0FD931-D380-8766-8F41-0E2B5B7A5FD8}"/>
                </a:ext>
              </a:extLst>
            </p:cNvPr>
            <p:cNvSpPr txBox="1"/>
            <p:nvPr/>
          </p:nvSpPr>
          <p:spPr>
            <a:xfrm>
              <a:off x="6266688" y="2647696"/>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185" name="TextBox 184">
              <a:extLst>
                <a:ext uri="{FF2B5EF4-FFF2-40B4-BE49-F238E27FC236}">
                  <a16:creationId xmlns:a16="http://schemas.microsoft.com/office/drawing/2014/main" id="{0EE01EAF-1662-74C4-33EE-4A6D1D14FF29}"/>
                </a:ext>
              </a:extLst>
            </p:cNvPr>
            <p:cNvSpPr txBox="1"/>
            <p:nvPr/>
          </p:nvSpPr>
          <p:spPr>
            <a:xfrm>
              <a:off x="6248400" y="302361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sp>
          <p:nvSpPr>
            <p:cNvPr id="186" name="TextBox 185">
              <a:extLst>
                <a:ext uri="{FF2B5EF4-FFF2-40B4-BE49-F238E27FC236}">
                  <a16:creationId xmlns:a16="http://schemas.microsoft.com/office/drawing/2014/main" id="{F8B579A8-C922-9111-8BE9-607434F5D317}"/>
                </a:ext>
              </a:extLst>
            </p:cNvPr>
            <p:cNvSpPr txBox="1"/>
            <p:nvPr/>
          </p:nvSpPr>
          <p:spPr>
            <a:xfrm>
              <a:off x="6266688" y="1804416"/>
              <a:ext cx="4632960"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sp>
          <p:nvSpPr>
            <p:cNvPr id="187" name="TextBox 186">
              <a:extLst>
                <a:ext uri="{FF2B5EF4-FFF2-40B4-BE49-F238E27FC236}">
                  <a16:creationId xmlns:a16="http://schemas.microsoft.com/office/drawing/2014/main" id="{95D91123-C69D-C5D3-9BED-CD1035D9A3A3}"/>
                </a:ext>
              </a:extLst>
            </p:cNvPr>
            <p:cNvSpPr txBox="1"/>
            <p:nvPr/>
          </p:nvSpPr>
          <p:spPr>
            <a:xfrm>
              <a:off x="6266688" y="2198624"/>
              <a:ext cx="1889760" cy="553998"/>
            </a:xfrm>
            <a:prstGeom prst="rect">
              <a:avLst/>
            </a:prstGeom>
            <a:noFill/>
          </p:spPr>
          <p:txBody>
            <a:bodyPr wrap="square" rtlCol="0">
              <a:spAutoFit/>
            </a:bodyPr>
            <a:lstStyle/>
            <a:p>
              <a:r>
                <a:rPr lang="en-US" sz="3000" dirty="0">
                  <a:latin typeface="Avenir Next" panose="020B0503020202020204" pitchFamily="34" charset="0"/>
                </a:rPr>
                <a:t>Used for</a:t>
              </a:r>
            </a:p>
          </p:txBody>
        </p:sp>
      </p:grpSp>
    </p:spTree>
    <p:extLst>
      <p:ext uri="{BB962C8B-B14F-4D97-AF65-F5344CB8AC3E}">
        <p14:creationId xmlns:p14="http://schemas.microsoft.com/office/powerpoint/2010/main" val="764775946"/>
      </p:ext>
    </p:extLst>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AF7"/>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C667D6F-5C11-F233-EA1D-85636BBA7E37}"/>
              </a:ext>
            </a:extLst>
          </p:cNvPr>
          <p:cNvGrpSpPr/>
          <p:nvPr/>
        </p:nvGrpSpPr>
        <p:grpSpPr>
          <a:xfrm>
            <a:off x="11062338" y="167271"/>
            <a:ext cx="1129662" cy="6983337"/>
            <a:chOff x="11062338" y="167271"/>
            <a:chExt cx="1129662" cy="6983337"/>
          </a:xfrm>
        </p:grpSpPr>
        <p:grpSp>
          <p:nvGrpSpPr>
            <p:cNvPr id="10" name="Group 9">
              <a:extLst>
                <a:ext uri="{FF2B5EF4-FFF2-40B4-BE49-F238E27FC236}">
                  <a16:creationId xmlns:a16="http://schemas.microsoft.com/office/drawing/2014/main" id="{05ED74B1-F6A0-33C7-00C1-47426FF4D5B2}"/>
                </a:ext>
              </a:extLst>
            </p:cNvPr>
            <p:cNvGrpSpPr/>
            <p:nvPr/>
          </p:nvGrpSpPr>
          <p:grpSpPr>
            <a:xfrm>
              <a:off x="11062338" y="3328416"/>
              <a:ext cx="1129662" cy="3822192"/>
              <a:chOff x="8644905" y="2327895"/>
              <a:chExt cx="1129662" cy="3822192"/>
            </a:xfrm>
          </p:grpSpPr>
          <p:sp>
            <p:nvSpPr>
              <p:cNvPr id="3" name="TextBox 2">
                <a:extLst>
                  <a:ext uri="{FF2B5EF4-FFF2-40B4-BE49-F238E27FC236}">
                    <a16:creationId xmlns:a16="http://schemas.microsoft.com/office/drawing/2014/main" id="{508F76D3-B40C-2053-0247-255B287DCB95}"/>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4" name="TextBox 3">
                <a:extLst>
                  <a:ext uri="{FF2B5EF4-FFF2-40B4-BE49-F238E27FC236}">
                    <a16:creationId xmlns:a16="http://schemas.microsoft.com/office/drawing/2014/main" id="{EF62E193-4A09-75C1-F08D-F12263B38405}"/>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5" name="TextBox 4">
              <a:extLst>
                <a:ext uri="{FF2B5EF4-FFF2-40B4-BE49-F238E27FC236}">
                  <a16:creationId xmlns:a16="http://schemas.microsoft.com/office/drawing/2014/main" id="{89E02B6A-F428-9B63-3519-8EAEED551647}"/>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40" name="Group 139">
            <a:extLst>
              <a:ext uri="{FF2B5EF4-FFF2-40B4-BE49-F238E27FC236}">
                <a16:creationId xmlns:a16="http://schemas.microsoft.com/office/drawing/2014/main" id="{07304B76-8007-960C-3F62-1B374375CD58}"/>
              </a:ext>
            </a:extLst>
          </p:cNvPr>
          <p:cNvGrpSpPr/>
          <p:nvPr/>
        </p:nvGrpSpPr>
        <p:grpSpPr>
          <a:xfrm>
            <a:off x="0" y="3"/>
            <a:ext cx="11736832" cy="6858000"/>
            <a:chOff x="0" y="0"/>
            <a:chExt cx="11736832" cy="6858000"/>
          </a:xfrm>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736832" cy="6858000"/>
              <a:chOff x="-493776" y="0"/>
              <a:chExt cx="11736832" cy="6858000"/>
            </a:xfrm>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solidFill>
                <a:srgbClr val="A2C679"/>
              </a:solid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solidFill>
                <a:srgbClr val="A2C679"/>
              </a:solid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no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432288" y="679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4209630" y="285670"/>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821714" y="0"/>
            <a:ext cx="10963657" cy="6858000"/>
            <a:chOff x="-92765" y="0"/>
            <a:chExt cx="10963657" cy="6858000"/>
          </a:xfrm>
        </p:grpSpPr>
        <p:grpSp>
          <p:nvGrpSpPr>
            <p:cNvPr id="142" name="Group 141">
              <a:extLst>
                <a:ext uri="{FF2B5EF4-FFF2-40B4-BE49-F238E27FC236}">
                  <a16:creationId xmlns:a16="http://schemas.microsoft.com/office/drawing/2014/main" id="{31E740B7-9C73-85AB-17FA-8414C6C8C20C}"/>
                </a:ext>
              </a:extLst>
            </p:cNvPr>
            <p:cNvGrpSpPr/>
            <p:nvPr/>
          </p:nvGrpSpPr>
          <p:grpSpPr>
            <a:xfrm>
              <a:off x="-92765" y="0"/>
              <a:ext cx="10963657" cy="6858000"/>
              <a:chOff x="-1" y="0"/>
              <a:chExt cx="10963657" cy="6858000"/>
            </a:xfrm>
          </p:grpSpPr>
          <p:grpSp>
            <p:nvGrpSpPr>
              <p:cNvPr id="144" name="Group 143">
                <a:extLst>
                  <a:ext uri="{FF2B5EF4-FFF2-40B4-BE49-F238E27FC236}">
                    <a16:creationId xmlns:a16="http://schemas.microsoft.com/office/drawing/2014/main" id="{CFB011AC-6742-1626-53A1-9513D79AA39D}"/>
                  </a:ext>
                </a:extLst>
              </p:cNvPr>
              <p:cNvGrpSpPr/>
              <p:nvPr/>
            </p:nvGrpSpPr>
            <p:grpSpPr>
              <a:xfrm>
                <a:off x="-1" y="0"/>
                <a:ext cx="10925469" cy="6858000"/>
                <a:chOff x="0" y="0"/>
                <a:chExt cx="11682484" cy="6858000"/>
              </a:xfrm>
              <a:solidFill>
                <a:srgbClr val="D2DE45"/>
              </a:solidFill>
            </p:grpSpPr>
            <p:sp>
              <p:nvSpPr>
                <p:cNvPr id="150" name="Rectangle 149">
                  <a:extLst>
                    <a:ext uri="{FF2B5EF4-FFF2-40B4-BE49-F238E27FC236}">
                      <a16:creationId xmlns:a16="http://schemas.microsoft.com/office/drawing/2014/main" id="{9C02A64D-73BD-6948-4AB7-3A94E287DEA5}"/>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08777" y="1869747"/>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noFill/>
              <a:extLst>
                <a:ext uri="{909E8E84-426E-40DD-AFC4-6F175D3DCCD1}">
                  <a14:hiddenFill xmlns:a14="http://schemas.microsoft.com/office/drawing/2010/main">
                    <a:solidFill>
                      <a:srgbClr val="FFFFFF"/>
                    </a:solidFill>
                  </a14:hiddenFill>
                </a:ext>
              </a:extLst>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404590"/>
                <a:ext cx="2492597" cy="1079942"/>
                <a:chOff x="6270988" y="578326"/>
                <a:chExt cx="4136793" cy="1079942"/>
              </a:xfrm>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78326"/>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10152888" y="2076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2">
                      <a:lumMod val="25000"/>
                    </a:schemeClr>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6908800" y="0"/>
            <a:ext cx="10148923" cy="7090886"/>
            <a:chOff x="-132522" y="0"/>
            <a:chExt cx="10148923" cy="7090886"/>
          </a:xfrm>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48923" cy="7090886"/>
              <a:chOff x="0" y="0"/>
              <a:chExt cx="10148923" cy="7090886"/>
            </a:xfrm>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07773" cy="6858000"/>
                <a:chOff x="0" y="0"/>
                <a:chExt cx="11682484" cy="6858000"/>
              </a:xfrm>
              <a:solidFill>
                <a:srgbClr val="FFFDDE"/>
              </a:solid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08777" y="3261825"/>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338155" y="3454654"/>
                <a:ext cx="810768" cy="707886"/>
              </a:xfrm>
              <a:prstGeom prst="rect">
                <a:avLst/>
              </a:prstGeom>
              <a:noFill/>
            </p:spPr>
            <p:txBody>
              <a:bodyPr wrap="square" rtlCol="0">
                <a:spAutoFit/>
              </a:bodyPr>
              <a:lstStyle/>
              <a:p>
                <a:r>
                  <a:rPr lang="en-US" sz="4000" b="1" spc="-300" dirty="0">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805565"/>
                <a:chOff x="4863548" y="285321"/>
                <a:chExt cx="4108174" cy="6805565"/>
              </a:xfrm>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146203"/>
                  <a:chOff x="5184236" y="444347"/>
                  <a:chExt cx="3959764" cy="1146203"/>
                </a:xfrm>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184236" y="944219"/>
                    <a:ext cx="2820077" cy="646331"/>
                  </a:xfrm>
                  <a:prstGeom prst="rect">
                    <a:avLst/>
                  </a:prstGeom>
                  <a:noFill/>
                </p:spPr>
                <p:txBody>
                  <a:bodyPr wrap="square" rtlCol="0">
                    <a:spAutoFit/>
                  </a:bodyPr>
                  <a:lstStyle/>
                  <a:p>
                    <a:r>
                      <a:rPr lang="en-IN" sz="3600" b="1" i="0" dirty="0">
                        <a:effectLst/>
                        <a:latin typeface="Avenir Next" panose="020B0503020202020204" pitchFamily="34" charset="0"/>
                      </a:rPr>
                      <a:t>Parameters</a:t>
                    </a:r>
                    <a:endParaRPr lang="en-US" sz="3500" b="1" dirty="0"/>
                  </a:p>
                </p:txBody>
              </p:sp>
            </p:grp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457741"/>
                      <a:ext cx="4108174" cy="5633145"/>
                    </a:xfrm>
                    <a:prstGeom prst="rect">
                      <a:avLst/>
                    </a:prstGeom>
                    <a:noFill/>
                  </p:spPr>
                  <p:txBody>
                    <a:bodyPr wrap="square" rtlCol="0">
                      <a:spAutoFit/>
                    </a:bodyPr>
                    <a:lstStyle/>
                    <a:p>
                      <a:pPr algn="just"/>
                      <a:r>
                        <a:rPr lang="en-US" dirty="0"/>
                        <a:t>For testing the significance of the parameters, we’ll be using wald’s t test statistics </a:t>
                      </a:r>
                      <a:r>
                        <a:rPr lang="en-IN" sz="1800" b="0" i="0" u="none" strike="noStrike" dirty="0">
                          <a:solidFill>
                            <a:srgbClr val="000000"/>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𝑥</m:t>
                              </m:r>
                            </m:e>
                            <m:sub>
                              <m:r>
                                <a:rPr lang="en-US" sz="1800" b="0" i="1" u="none" strike="noStrike" smtClean="0">
                                  <a:solidFill>
                                    <a:srgbClr val="000000"/>
                                  </a:solidFill>
                                  <a:effectLst/>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or not. We’re to test </a:t>
                      </a:r>
                    </a:p>
                    <a:p>
                      <a:pPr algn="just"/>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Covariate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a:t>
                      </a:r>
                    </a:p>
                    <a:p>
                      <a:pPr algn="just"/>
                      <a:r>
                        <a:rPr lang="en-IN" dirty="0">
                          <a:solidFill>
                            <a:srgbClr val="000000"/>
                          </a:solidFill>
                          <a:latin typeface="Times New Roman" panose="02020603050405020304" pitchFamily="18" charset="0"/>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 </m:t>
                          </m:r>
                        </m:oMath>
                      </a14:m>
                      <a:r>
                        <a:rPr lang="en-IN" sz="1800" b="0" i="0" u="none" strike="noStrike" dirty="0">
                          <a:solidFill>
                            <a:srgbClr val="000000"/>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endParaRPr lang="en-IN" b="0" dirty="0">
                        <a:effectLst/>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           </a:t>
                      </a:r>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𝛽</m:t>
                              </m:r>
                            </m:e>
                            <m:sub>
                              <m:r>
                                <a:rPr lang="en-US" sz="1800" b="0" i="1" u="none" strike="noStrike" smtClean="0">
                                  <a:solidFill>
                                    <a:srgbClr val="000000"/>
                                  </a:solidFill>
                                  <a:effectLst/>
                                  <a:latin typeface="Cambria Math" panose="02040503050406030204" pitchFamily="18" charset="0"/>
                                </a:rPr>
                                <m:t>𝑗</m:t>
                              </m:r>
                            </m:sub>
                          </m:sSub>
                          <m:r>
                            <a:rPr lang="en-US" sz="1800" b="0" i="1" u="none" strike="noStrike" smtClean="0">
                              <a:solidFill>
                                <a:srgbClr val="000000"/>
                              </a:solidFill>
                              <a:effectLst/>
                              <a:latin typeface="Cambria Math" panose="02040503050406030204" pitchFamily="18" charset="0"/>
                            </a:rPr>
                            <m:t>=0</m:t>
                          </m:r>
                        </m:oMath>
                      </a14:m>
                      <a:r>
                        <a:rPr lang="en-IN"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IN" sz="1800" b="0" i="0" u="none" strike="noStrike" dirty="0">
                        <a:solidFill>
                          <a:srgbClr val="000000"/>
                        </a:solidFill>
                        <a:effectLst/>
                        <a:latin typeface="Times New Roman" panose="02020603050405020304" pitchFamily="18" charset="0"/>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𝑡</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num>
                              <m:den>
                                <m:r>
                                  <a:rPr lang="en-US" b="0" i="1" smtClean="0">
                                    <a:solidFill>
                                      <a:srgbClr val="000000"/>
                                    </a:solidFill>
                                    <a:latin typeface="Cambria Math" panose="02040503050406030204" pitchFamily="18" charset="0"/>
                                  </a:rPr>
                                  <m:t>𝑆</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(0,1)</m:t>
                            </m:r>
                          </m:oMath>
                        </m:oMathPara>
                      </a14:m>
                      <a:endParaRPr lang="en-IN" dirty="0">
                        <a:solidFill>
                          <a:srgbClr val="000000"/>
                        </a:solidFill>
                        <a:latin typeface="Times New Roman" panose="02020603050405020304" pitchFamily="18" charset="0"/>
                      </a:endParaRPr>
                    </a:p>
                    <a:p>
                      <a:pPr algn="just"/>
                      <a:r>
                        <a:rPr lang="en-IN" sz="1800" b="0" i="0" u="none" strike="noStrike" dirty="0">
                          <a:solidFill>
                            <a:srgbClr val="000000"/>
                          </a:solidFill>
                          <a:effectLst/>
                          <a:latin typeface="Times New Roman" panose="02020603050405020304" pitchFamily="18" charset="0"/>
                        </a:rPr>
                        <a:t>[Under H0]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br>
                        <a:rPr lang="en-IN" dirty="0"/>
                      </a:br>
                      <a:r>
                        <a:rPr lang="en-IN" dirty="0"/>
                        <a:t>We’ll be rejecting the Null hypothesis and say that the</a:t>
                      </a:r>
                      <a14:m>
                        <m:oMath xmlns:m="http://schemas.openxmlformats.org/officeDocument/2006/math">
                          <m:r>
                            <a:rPr lang="en-IN"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𝑗</m:t>
                              </m:r>
                            </m:e>
                            <m:sup>
                              <m:r>
                                <a:rPr lang="en-US" b="0" i="1" dirty="0" smtClean="0">
                                  <a:latin typeface="Cambria Math" panose="02040503050406030204" pitchFamily="18" charset="0"/>
                                </a:rPr>
                                <m:t>𝑡h</m:t>
                              </m:r>
                            </m:sup>
                          </m:sSup>
                        </m:oMath>
                      </a14:m>
                      <a:r>
                        <a:rPr lang="en-IN" dirty="0"/>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𝐽</m:t>
                                    </m:r>
                                  </m:sub>
                                </m:sSub>
                              </m:e>
                            </m:d>
                            <m:r>
                              <a:rPr lang="en-US" sz="2000" b="0" i="1" smtClean="0">
                                <a:latin typeface="Cambria Math" panose="02040503050406030204" pitchFamily="18" charset="0"/>
                              </a:rPr>
                              <m:t>&gt; </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f>
                                  <m:fPr>
                                    <m:ctrlPr>
                                      <a:rPr lang="en-US" sz="2000" i="1">
                                        <a:latin typeface="Cambria Math" panose="02040503050406030204" pitchFamily="18" charset="0"/>
                                      </a:rPr>
                                    </m:ctrlPr>
                                  </m:fPr>
                                  <m:num>
                                    <m:r>
                                      <a:rPr lang="en-US" sz="2000" i="1">
                                        <a:latin typeface="Cambria Math" panose="02040503050406030204" pitchFamily="18" charset="0"/>
                                      </a:rPr>
                                      <m:t>𝛼</m:t>
                                    </m:r>
                                  </m:num>
                                  <m:den>
                                    <m:r>
                                      <a:rPr lang="en-US" sz="2000" i="1">
                                        <a:latin typeface="Cambria Math" panose="02040503050406030204" pitchFamily="18" charset="0"/>
                                      </a:rPr>
                                      <m:t>2</m:t>
                                    </m:r>
                                  </m:den>
                                </m:f>
                              </m:sub>
                            </m:sSub>
                          </m:oMath>
                        </m:oMathPara>
                      </a14:m>
                      <a:endParaRPr lang="en-IN" sz="2000" dirty="0"/>
                    </a:p>
                    <a:p>
                      <a:pPr algn="just"/>
                      <a:endParaRPr lang="en-US" dirty="0"/>
                    </a:p>
                  </p:txBody>
                </p:sp>
              </mc:Choice>
              <mc:Fallback>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457741"/>
                      <a:ext cx="4108174" cy="5633145"/>
                    </a:xfrm>
                    <a:prstGeom prst="rect">
                      <a:avLst/>
                    </a:prstGeom>
                    <a:blipFill>
                      <a:blip r:embed="rId3"/>
                      <a:stretch>
                        <a:fillRect l="-1543" t="-449" r="-1235"/>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961402" y="256641"/>
              <a:ext cx="1771650" cy="1446550"/>
            </a:xfrm>
            <a:prstGeom prst="rect">
              <a:avLst/>
            </a:prstGeom>
            <a:noFill/>
          </p:spPr>
          <p:txBody>
            <a:bodyPr wrap="square" rtlCol="0">
              <a:spAutoFit/>
            </a:bodyPr>
            <a:lstStyle/>
            <a:p>
              <a:r>
                <a:rPr lang="en-US" sz="8800" b="1" spc="-300" dirty="0">
                  <a:solidFill>
                    <a:schemeClr val="bg2">
                      <a:lumMod val="25000"/>
                    </a:schemeClr>
                  </a:solidFill>
                  <a:latin typeface="Avenir Next" panose="020B0503020202020204" pitchFamily="34" charset="0"/>
                </a:rPr>
                <a:t>04</a:t>
              </a:r>
            </a:p>
          </p:txBody>
        </p:sp>
      </p:grpSp>
      <p:grpSp>
        <p:nvGrpSpPr>
          <p:cNvPr id="164" name="Group 163">
            <a:extLst>
              <a:ext uri="{FF2B5EF4-FFF2-40B4-BE49-F238E27FC236}">
                <a16:creationId xmlns:a16="http://schemas.microsoft.com/office/drawing/2014/main" id="{B11A9CF6-DA8A-14CC-8890-2F644DE50F46}"/>
              </a:ext>
            </a:extLst>
          </p:cNvPr>
          <p:cNvGrpSpPr/>
          <p:nvPr/>
        </p:nvGrpSpPr>
        <p:grpSpPr>
          <a:xfrm>
            <a:off x="-7823200" y="0"/>
            <a:ext cx="10174514" cy="6858000"/>
            <a:chOff x="0" y="0"/>
            <a:chExt cx="10174514" cy="6858000"/>
          </a:xfrm>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59713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83350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pic>
          <p:nvPicPr>
            <p:cNvPr id="168" name="Picture 167" descr="A screenshot of a computer code&#10;&#10;Description automatically generated">
              <a:extLst>
                <a:ext uri="{FF2B5EF4-FFF2-40B4-BE49-F238E27FC236}">
                  <a16:creationId xmlns:a16="http://schemas.microsoft.com/office/drawing/2014/main" id="{803895E3-C125-D7B8-7DBF-DE153AC72A2D}"/>
                </a:ext>
              </a:extLst>
            </p:cNvPr>
            <p:cNvPicPr>
              <a:picLocks noChangeAspect="1"/>
            </p:cNvPicPr>
            <p:nvPr/>
          </p:nvPicPr>
          <p:blipFill>
            <a:blip r:embed="rId4"/>
            <a:stretch>
              <a:fillRect/>
            </a:stretch>
          </p:blipFill>
          <p:spPr>
            <a:xfrm>
              <a:off x="3426842" y="1553789"/>
              <a:ext cx="5346455" cy="4995292"/>
            </a:xfrm>
            <a:prstGeom prst="rect">
              <a:avLst/>
            </a:prstGeom>
          </p:spPr>
        </p:pic>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grpSp>
        <p:nvGrpSpPr>
          <p:cNvPr id="172" name="Group 171">
            <a:extLst>
              <a:ext uri="{FF2B5EF4-FFF2-40B4-BE49-F238E27FC236}">
                <a16:creationId xmlns:a16="http://schemas.microsoft.com/office/drawing/2014/main" id="{1C9B14F5-0624-A8F0-9B57-A75058F24262}"/>
              </a:ext>
            </a:extLst>
          </p:cNvPr>
          <p:cNvGrpSpPr/>
          <p:nvPr/>
        </p:nvGrpSpPr>
        <p:grpSpPr>
          <a:xfrm>
            <a:off x="-7828869" y="0"/>
            <a:ext cx="9277884" cy="6858000"/>
            <a:chOff x="-789440" y="0"/>
            <a:chExt cx="9277884" cy="6858000"/>
          </a:xfrm>
        </p:grpSpPr>
        <p:grpSp>
          <p:nvGrpSpPr>
            <p:cNvPr id="173" name="Group 172">
              <a:extLst>
                <a:ext uri="{FF2B5EF4-FFF2-40B4-BE49-F238E27FC236}">
                  <a16:creationId xmlns:a16="http://schemas.microsoft.com/office/drawing/2014/main" id="{C3C5FF1D-25A7-C720-642E-FA87E4AE81BE}"/>
                </a:ext>
              </a:extLst>
            </p:cNvPr>
            <p:cNvGrpSpPr/>
            <p:nvPr/>
          </p:nvGrpSpPr>
          <p:grpSpPr>
            <a:xfrm>
              <a:off x="-789440" y="0"/>
              <a:ext cx="9277884" cy="6858000"/>
              <a:chOff x="0" y="0"/>
              <a:chExt cx="9277884" cy="6858000"/>
            </a:xfrm>
          </p:grpSpPr>
          <p:grpSp>
            <p:nvGrpSpPr>
              <p:cNvPr id="175" name="Group 174">
                <a:extLst>
                  <a:ext uri="{FF2B5EF4-FFF2-40B4-BE49-F238E27FC236}">
                    <a16:creationId xmlns:a16="http://schemas.microsoft.com/office/drawing/2014/main" id="{1EEC351C-83BC-A888-1FAC-E46BD0DF22A2}"/>
                  </a:ext>
                </a:extLst>
              </p:cNvPr>
              <p:cNvGrpSpPr/>
              <p:nvPr/>
            </p:nvGrpSpPr>
            <p:grpSpPr>
              <a:xfrm>
                <a:off x="0" y="0"/>
                <a:ext cx="9277884" cy="6858000"/>
                <a:chOff x="0" y="0"/>
                <a:chExt cx="11682484" cy="6858000"/>
              </a:xfrm>
              <a:solidFill>
                <a:srgbClr val="61A4BB"/>
              </a:solidFill>
            </p:grpSpPr>
            <p:sp>
              <p:nvSpPr>
                <p:cNvPr id="181" name="Rectangle 180">
                  <a:extLst>
                    <a:ext uri="{FF2B5EF4-FFF2-40B4-BE49-F238E27FC236}">
                      <a16:creationId xmlns:a16="http://schemas.microsoft.com/office/drawing/2014/main" id="{09F24D84-33F9-448A-7DDA-E009968B9F17}"/>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ounded Rectangle 181">
                  <a:extLst>
                    <a:ext uri="{FF2B5EF4-FFF2-40B4-BE49-F238E27FC236}">
                      <a16:creationId xmlns:a16="http://schemas.microsoft.com/office/drawing/2014/main" id="{4D2CD734-B76B-BE05-FFBB-BA287F02858B}"/>
                    </a:ext>
                  </a:extLst>
                </p:cNvPr>
                <p:cNvSpPr/>
                <p:nvPr/>
              </p:nvSpPr>
              <p:spPr>
                <a:xfrm>
                  <a:off x="10508778" y="5726223"/>
                  <a:ext cx="1173706"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TextBox 175">
                <a:extLst>
                  <a:ext uri="{FF2B5EF4-FFF2-40B4-BE49-F238E27FC236}">
                    <a16:creationId xmlns:a16="http://schemas.microsoft.com/office/drawing/2014/main" id="{164F05DB-2072-7097-E997-98EFBCCA10F2}"/>
                  </a:ext>
                </a:extLst>
              </p:cNvPr>
              <p:cNvSpPr txBox="1"/>
              <p:nvPr/>
            </p:nvSpPr>
            <p:spPr>
              <a:xfrm>
                <a:off x="8463512" y="591766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177" name="TextBox 176">
                <a:extLst>
                  <a:ext uri="{FF2B5EF4-FFF2-40B4-BE49-F238E27FC236}">
                    <a16:creationId xmlns:a16="http://schemas.microsoft.com/office/drawing/2014/main" id="{4F7C63C7-A9A7-0DC8-5C11-EFCD27B4E420}"/>
                  </a:ext>
                </a:extLst>
              </p:cNvPr>
              <p:cNvSpPr txBox="1"/>
              <p:nvPr/>
            </p:nvSpPr>
            <p:spPr>
              <a:xfrm>
                <a:off x="3830768" y="684897"/>
                <a:ext cx="4114800" cy="630942"/>
              </a:xfrm>
              <a:prstGeom prst="rect">
                <a:avLst/>
              </a:prstGeom>
              <a:noFill/>
            </p:spPr>
            <p:txBody>
              <a:bodyPr wrap="square" rtlCol="0">
                <a:spAutoFit/>
              </a:bodyPr>
              <a:lstStyle/>
              <a:p>
                <a:r>
                  <a:rPr lang="en-US" sz="3500" dirty="0">
                    <a:solidFill>
                      <a:schemeClr val="bg1"/>
                    </a:solidFill>
                  </a:rPr>
                  <a:t>Fitting of </a:t>
                </a:r>
              </a:p>
            </p:txBody>
          </p:sp>
          <p:sp>
            <p:nvSpPr>
              <p:cNvPr id="178" name="TextBox 177">
                <a:extLst>
                  <a:ext uri="{FF2B5EF4-FFF2-40B4-BE49-F238E27FC236}">
                    <a16:creationId xmlns:a16="http://schemas.microsoft.com/office/drawing/2014/main" id="{BE7BAE3E-92C9-465A-DB21-4F59B1A5B0D8}"/>
                  </a:ext>
                </a:extLst>
              </p:cNvPr>
              <p:cNvSpPr txBox="1"/>
              <p:nvPr/>
            </p:nvSpPr>
            <p:spPr>
              <a:xfrm>
                <a:off x="3830768" y="1184769"/>
                <a:ext cx="4114800"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179" name="TextBox 178">
                <a:extLst>
                  <a:ext uri="{FF2B5EF4-FFF2-40B4-BE49-F238E27FC236}">
                    <a16:creationId xmlns:a16="http://schemas.microsoft.com/office/drawing/2014/main" id="{29C505C3-8102-077A-3282-75395F4CC563}"/>
                  </a:ext>
                </a:extLst>
              </p:cNvPr>
              <p:cNvSpPr txBox="1"/>
              <p:nvPr/>
            </p:nvSpPr>
            <p:spPr>
              <a:xfrm>
                <a:off x="3267054" y="2018825"/>
                <a:ext cx="4073387" cy="3724096"/>
              </a:xfrm>
              <a:prstGeom prst="rect">
                <a:avLst/>
              </a:prstGeom>
              <a:noFill/>
            </p:spPr>
            <p:txBody>
              <a:bodyPr wrap="square" rtlCol="0">
                <a:spAutoFit/>
              </a:bodyPr>
              <a:lstStyle/>
              <a:p>
                <a:pPr algn="just" rtl="0">
                  <a:spcBef>
                    <a:spcPts val="1200"/>
                  </a:spcBef>
                  <a:spcAft>
                    <a:spcPts val="1200"/>
                  </a:spcAft>
                </a:pPr>
                <a:r>
                  <a:rPr lang="en-IN" sz="1800" b="0" i="0" u="none" strike="noStrike" dirty="0">
                    <a:solidFill>
                      <a:schemeClr val="bg1"/>
                    </a:solidFill>
                    <a:effectLst/>
                    <a:latin typeface="Times New Roman" panose="02020603050405020304" pitchFamily="18"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b="0" dirty="0">
                  <a:solidFill>
                    <a:schemeClr val="bg1"/>
                  </a:solidFill>
                  <a:effectLst/>
                  <a:latin typeface="Avenir Next" panose="020B0503020202020204" pitchFamily="34" charset="0"/>
                </a:endParaRPr>
              </a:p>
            </p:txBody>
          </p:sp>
          <p:sp>
            <p:nvSpPr>
              <p:cNvPr id="180" name="TextBox 179">
                <a:extLst>
                  <a:ext uri="{FF2B5EF4-FFF2-40B4-BE49-F238E27FC236}">
                    <a16:creationId xmlns:a16="http://schemas.microsoft.com/office/drawing/2014/main" id="{B82DD24F-A72B-01CC-F74D-A9ACF75A3854}"/>
                  </a:ext>
                </a:extLst>
              </p:cNvPr>
              <p:cNvSpPr txBox="1"/>
              <p:nvPr/>
            </p:nvSpPr>
            <p:spPr>
              <a:xfrm>
                <a:off x="3267054" y="5191067"/>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174" name="TextBox 173">
              <a:extLst>
                <a:ext uri="{FF2B5EF4-FFF2-40B4-BE49-F238E27FC236}">
                  <a16:creationId xmlns:a16="http://schemas.microsoft.com/office/drawing/2014/main" id="{5588DF2C-79AF-3F4B-3B57-6087749464CA}"/>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2324235896"/>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AF7"/>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C667D6F-5C11-F233-EA1D-85636BBA7E37}"/>
              </a:ext>
            </a:extLst>
          </p:cNvPr>
          <p:cNvGrpSpPr/>
          <p:nvPr/>
        </p:nvGrpSpPr>
        <p:grpSpPr>
          <a:xfrm>
            <a:off x="11062338" y="167271"/>
            <a:ext cx="1129662" cy="6983337"/>
            <a:chOff x="11062338" y="167271"/>
            <a:chExt cx="1129662" cy="6983337"/>
          </a:xfrm>
        </p:grpSpPr>
        <p:grpSp>
          <p:nvGrpSpPr>
            <p:cNvPr id="10" name="Group 9">
              <a:extLst>
                <a:ext uri="{FF2B5EF4-FFF2-40B4-BE49-F238E27FC236}">
                  <a16:creationId xmlns:a16="http://schemas.microsoft.com/office/drawing/2014/main" id="{05ED74B1-F6A0-33C7-00C1-47426FF4D5B2}"/>
                </a:ext>
              </a:extLst>
            </p:cNvPr>
            <p:cNvGrpSpPr/>
            <p:nvPr/>
          </p:nvGrpSpPr>
          <p:grpSpPr>
            <a:xfrm>
              <a:off x="11062338" y="3328416"/>
              <a:ext cx="1129662" cy="3822192"/>
              <a:chOff x="8644905" y="2327895"/>
              <a:chExt cx="1129662" cy="3822192"/>
            </a:xfrm>
          </p:grpSpPr>
          <p:sp>
            <p:nvSpPr>
              <p:cNvPr id="3" name="TextBox 2">
                <a:extLst>
                  <a:ext uri="{FF2B5EF4-FFF2-40B4-BE49-F238E27FC236}">
                    <a16:creationId xmlns:a16="http://schemas.microsoft.com/office/drawing/2014/main" id="{508F76D3-B40C-2053-0247-255B287DCB95}"/>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4" name="TextBox 3">
                <a:extLst>
                  <a:ext uri="{FF2B5EF4-FFF2-40B4-BE49-F238E27FC236}">
                    <a16:creationId xmlns:a16="http://schemas.microsoft.com/office/drawing/2014/main" id="{EF62E193-4A09-75C1-F08D-F12263B38405}"/>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5" name="TextBox 4">
              <a:extLst>
                <a:ext uri="{FF2B5EF4-FFF2-40B4-BE49-F238E27FC236}">
                  <a16:creationId xmlns:a16="http://schemas.microsoft.com/office/drawing/2014/main" id="{89E02B6A-F428-9B63-3519-8EAEED551647}"/>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34" name="Group 33">
            <a:extLst>
              <a:ext uri="{FF2B5EF4-FFF2-40B4-BE49-F238E27FC236}">
                <a16:creationId xmlns:a16="http://schemas.microsoft.com/office/drawing/2014/main" id="{67509065-4B94-5141-F863-783A580950A2}"/>
              </a:ext>
            </a:extLst>
          </p:cNvPr>
          <p:cNvGrpSpPr/>
          <p:nvPr/>
        </p:nvGrpSpPr>
        <p:grpSpPr>
          <a:xfrm>
            <a:off x="0" y="0"/>
            <a:ext cx="11736832" cy="6858000"/>
            <a:chOff x="-493776" y="0"/>
            <a:chExt cx="11736832" cy="6858000"/>
          </a:xfrm>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solidFill>
              <a:srgbClr val="A2C679"/>
            </a:solid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solidFill>
              <a:srgbClr val="A2C679"/>
            </a:solid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no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432288" y="679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01</a:t>
              </a:r>
            </a:p>
          </p:txBody>
        </p:sp>
      </p:grpSp>
      <p:grpSp>
        <p:nvGrpSpPr>
          <p:cNvPr id="107" name="Group 106">
            <a:extLst>
              <a:ext uri="{FF2B5EF4-FFF2-40B4-BE49-F238E27FC236}">
                <a16:creationId xmlns:a16="http://schemas.microsoft.com/office/drawing/2014/main" id="{2807D500-B78D-22E0-7861-E3C98443513D}"/>
              </a:ext>
            </a:extLst>
          </p:cNvPr>
          <p:cNvGrpSpPr/>
          <p:nvPr/>
        </p:nvGrpSpPr>
        <p:grpSpPr>
          <a:xfrm>
            <a:off x="-101600" y="0"/>
            <a:ext cx="10963657" cy="6858000"/>
            <a:chOff x="-92765" y="0"/>
            <a:chExt cx="10963657" cy="6858000"/>
          </a:xfrm>
        </p:grpSpPr>
        <p:grpSp>
          <p:nvGrpSpPr>
            <p:cNvPr id="47" name="Group 46">
              <a:extLst>
                <a:ext uri="{FF2B5EF4-FFF2-40B4-BE49-F238E27FC236}">
                  <a16:creationId xmlns:a16="http://schemas.microsoft.com/office/drawing/2014/main" id="{5329310F-130C-4BF4-1083-783D43D32584}"/>
                </a:ext>
              </a:extLst>
            </p:cNvPr>
            <p:cNvGrpSpPr/>
            <p:nvPr/>
          </p:nvGrpSpPr>
          <p:grpSpPr>
            <a:xfrm>
              <a:off x="-92765" y="0"/>
              <a:ext cx="10963657" cy="6858000"/>
              <a:chOff x="-1" y="0"/>
              <a:chExt cx="10963657" cy="6858000"/>
            </a:xfrm>
          </p:grpSpPr>
          <p:grpSp>
            <p:nvGrpSpPr>
              <p:cNvPr id="48" name="Group 47">
                <a:extLst>
                  <a:ext uri="{FF2B5EF4-FFF2-40B4-BE49-F238E27FC236}">
                    <a16:creationId xmlns:a16="http://schemas.microsoft.com/office/drawing/2014/main" id="{56BB801E-1C34-B0EE-3247-BC234155D120}"/>
                  </a:ext>
                </a:extLst>
              </p:cNvPr>
              <p:cNvGrpSpPr/>
              <p:nvPr/>
            </p:nvGrpSpPr>
            <p:grpSpPr>
              <a:xfrm>
                <a:off x="-1" y="0"/>
                <a:ext cx="10925469" cy="6858000"/>
                <a:chOff x="0" y="0"/>
                <a:chExt cx="11682484" cy="6858000"/>
              </a:xfrm>
              <a:solidFill>
                <a:srgbClr val="D2DE45"/>
              </a:solidFill>
            </p:grpSpPr>
            <p:sp>
              <p:nvSpPr>
                <p:cNvPr id="54" name="Rectangle 53">
                  <a:extLst>
                    <a:ext uri="{FF2B5EF4-FFF2-40B4-BE49-F238E27FC236}">
                      <a16:creationId xmlns:a16="http://schemas.microsoft.com/office/drawing/2014/main" id="{FDDC6623-AED7-9C6E-54F9-3EE7AE217200}"/>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0F8311D2-3FEE-07C6-9D88-33D3E106AA9C}"/>
                    </a:ext>
                  </a:extLst>
                </p:cNvPr>
                <p:cNvSpPr/>
                <p:nvPr/>
              </p:nvSpPr>
              <p:spPr>
                <a:xfrm>
                  <a:off x="10508777" y="1869747"/>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2">
                <a:extLst>
                  <a:ext uri="{FF2B5EF4-FFF2-40B4-BE49-F238E27FC236}">
                    <a16:creationId xmlns:a16="http://schemas.microsoft.com/office/drawing/2014/main" id="{E87ADCE8-FA54-993B-DC07-00C08DA88E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EFF0ECD6-4E20-A64E-EC43-AF2451B2176A}"/>
                  </a:ext>
                </a:extLst>
              </p:cNvPr>
              <p:cNvGrpSpPr/>
              <p:nvPr/>
            </p:nvGrpSpPr>
            <p:grpSpPr>
              <a:xfrm>
                <a:off x="5621558" y="404590"/>
                <a:ext cx="2492597" cy="1079942"/>
                <a:chOff x="6270988" y="578326"/>
                <a:chExt cx="4136793" cy="1079942"/>
              </a:xfrm>
            </p:grpSpPr>
            <p:sp>
              <p:nvSpPr>
                <p:cNvPr id="52" name="TextBox 51">
                  <a:extLst>
                    <a:ext uri="{FF2B5EF4-FFF2-40B4-BE49-F238E27FC236}">
                      <a16:creationId xmlns:a16="http://schemas.microsoft.com/office/drawing/2014/main" id="{C4102270-D376-3655-5E18-C8BD9A966A81}"/>
                    </a:ext>
                  </a:extLst>
                </p:cNvPr>
                <p:cNvSpPr txBox="1"/>
                <p:nvPr/>
              </p:nvSpPr>
              <p:spPr>
                <a:xfrm>
                  <a:off x="6292981" y="578326"/>
                  <a:ext cx="4114800" cy="630942"/>
                </a:xfrm>
                <a:prstGeom prst="rect">
                  <a:avLst/>
                </a:prstGeom>
                <a:noFill/>
              </p:spPr>
              <p:txBody>
                <a:bodyPr wrap="square" rtlCol="0">
                  <a:spAutoFit/>
                </a:bodyPr>
                <a:lstStyle/>
                <a:p>
                  <a:r>
                    <a:rPr lang="en-US" sz="3500" dirty="0"/>
                    <a:t>Correlation</a:t>
                  </a:r>
                </a:p>
              </p:txBody>
            </p:sp>
            <p:sp>
              <p:nvSpPr>
                <p:cNvPr id="53" name="TextBox 52">
                  <a:extLst>
                    <a:ext uri="{FF2B5EF4-FFF2-40B4-BE49-F238E27FC236}">
                      <a16:creationId xmlns:a16="http://schemas.microsoft.com/office/drawing/2014/main" id="{05EFFC18-8D14-69BE-62B0-E25D63B7A1B2}"/>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51" name="TextBox 50">
                <a:extLst>
                  <a:ext uri="{FF2B5EF4-FFF2-40B4-BE49-F238E27FC236}">
                    <a16:creationId xmlns:a16="http://schemas.microsoft.com/office/drawing/2014/main" id="{FEF2CCD4-1AE1-E32D-E421-8E5C52E2CFA5}"/>
                  </a:ext>
                </a:extLst>
              </p:cNvPr>
              <p:cNvSpPr txBox="1"/>
              <p:nvPr/>
            </p:nvSpPr>
            <p:spPr>
              <a:xfrm>
                <a:off x="10152888" y="2076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06" name="TextBox 105">
              <a:extLst>
                <a:ext uri="{FF2B5EF4-FFF2-40B4-BE49-F238E27FC236}">
                  <a16:creationId xmlns:a16="http://schemas.microsoft.com/office/drawing/2014/main" id="{F232CD94-429A-560A-EA82-61B31EC11797}"/>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2">
                      <a:lumMod val="25000"/>
                    </a:schemeClr>
                  </a:solidFill>
                  <a:latin typeface="Avenir Next" panose="020B0503020202020204" pitchFamily="34" charset="0"/>
                </a:rPr>
                <a:t>02</a:t>
              </a:r>
            </a:p>
          </p:txBody>
        </p:sp>
      </p:grpSp>
      <p:grpSp>
        <p:nvGrpSpPr>
          <p:cNvPr id="108" name="Group 107">
            <a:extLst>
              <a:ext uri="{FF2B5EF4-FFF2-40B4-BE49-F238E27FC236}">
                <a16:creationId xmlns:a16="http://schemas.microsoft.com/office/drawing/2014/main" id="{49D7EEC9-9120-0318-5561-BF55DF5AE1E9}"/>
              </a:ext>
            </a:extLst>
          </p:cNvPr>
          <p:cNvGrpSpPr/>
          <p:nvPr/>
        </p:nvGrpSpPr>
        <p:grpSpPr>
          <a:xfrm>
            <a:off x="-6908800" y="0"/>
            <a:ext cx="10148923" cy="7090886"/>
            <a:chOff x="-132522" y="0"/>
            <a:chExt cx="10148923" cy="7090886"/>
          </a:xfrm>
        </p:grpSpPr>
        <p:grpSp>
          <p:nvGrpSpPr>
            <p:cNvPr id="109" name="Group 108">
              <a:extLst>
                <a:ext uri="{FF2B5EF4-FFF2-40B4-BE49-F238E27FC236}">
                  <a16:creationId xmlns:a16="http://schemas.microsoft.com/office/drawing/2014/main" id="{FEDFFB60-6ED7-3DEA-BBC1-74477E63288E}"/>
                </a:ext>
              </a:extLst>
            </p:cNvPr>
            <p:cNvGrpSpPr/>
            <p:nvPr/>
          </p:nvGrpSpPr>
          <p:grpSpPr>
            <a:xfrm>
              <a:off x="-132522" y="0"/>
              <a:ext cx="10148923" cy="7090886"/>
              <a:chOff x="0" y="0"/>
              <a:chExt cx="10148923" cy="7090886"/>
            </a:xfrm>
          </p:grpSpPr>
          <p:grpSp>
            <p:nvGrpSpPr>
              <p:cNvPr id="111" name="Group 110">
                <a:extLst>
                  <a:ext uri="{FF2B5EF4-FFF2-40B4-BE49-F238E27FC236}">
                    <a16:creationId xmlns:a16="http://schemas.microsoft.com/office/drawing/2014/main" id="{17AFC4FA-CDEB-E426-A9E0-07C86176C807}"/>
                  </a:ext>
                </a:extLst>
              </p:cNvPr>
              <p:cNvGrpSpPr/>
              <p:nvPr/>
            </p:nvGrpSpPr>
            <p:grpSpPr>
              <a:xfrm>
                <a:off x="0" y="0"/>
                <a:ext cx="10107773" cy="6858000"/>
                <a:chOff x="0" y="0"/>
                <a:chExt cx="11682484" cy="6858000"/>
              </a:xfrm>
              <a:solidFill>
                <a:srgbClr val="FFFDDE"/>
              </a:solidFill>
            </p:grpSpPr>
            <p:sp>
              <p:nvSpPr>
                <p:cNvPr id="118" name="Rectangle 117">
                  <a:extLst>
                    <a:ext uri="{FF2B5EF4-FFF2-40B4-BE49-F238E27FC236}">
                      <a16:creationId xmlns:a16="http://schemas.microsoft.com/office/drawing/2014/main" id="{7ACFFBA2-7306-151A-4C36-1C19E306CF51}"/>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a:extLst>
                    <a:ext uri="{FF2B5EF4-FFF2-40B4-BE49-F238E27FC236}">
                      <a16:creationId xmlns:a16="http://schemas.microsoft.com/office/drawing/2014/main" id="{5456CEEC-B55A-042C-AC0A-D114C9F835C7}"/>
                    </a:ext>
                  </a:extLst>
                </p:cNvPr>
                <p:cNvSpPr/>
                <p:nvPr/>
              </p:nvSpPr>
              <p:spPr>
                <a:xfrm>
                  <a:off x="10508777" y="3261825"/>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TextBox 111">
                <a:extLst>
                  <a:ext uri="{FF2B5EF4-FFF2-40B4-BE49-F238E27FC236}">
                    <a16:creationId xmlns:a16="http://schemas.microsoft.com/office/drawing/2014/main" id="{DBE2C34F-D6EC-F59C-475D-9263059D22CA}"/>
                  </a:ext>
                </a:extLst>
              </p:cNvPr>
              <p:cNvSpPr txBox="1"/>
              <p:nvPr/>
            </p:nvSpPr>
            <p:spPr>
              <a:xfrm>
                <a:off x="9338155" y="3454654"/>
                <a:ext cx="810768" cy="707886"/>
              </a:xfrm>
              <a:prstGeom prst="rect">
                <a:avLst/>
              </a:prstGeom>
              <a:noFill/>
            </p:spPr>
            <p:txBody>
              <a:bodyPr wrap="square" rtlCol="0">
                <a:spAutoFit/>
              </a:bodyPr>
              <a:lstStyle/>
              <a:p>
                <a:r>
                  <a:rPr lang="en-US" sz="4000" b="1" spc="-300" dirty="0">
                    <a:latin typeface="Avenir Next" panose="020B0503020202020204" pitchFamily="34" charset="0"/>
                  </a:rPr>
                  <a:t>03</a:t>
                </a:r>
              </a:p>
            </p:txBody>
          </p:sp>
          <p:grpSp>
            <p:nvGrpSpPr>
              <p:cNvPr id="113" name="Group 112">
                <a:extLst>
                  <a:ext uri="{FF2B5EF4-FFF2-40B4-BE49-F238E27FC236}">
                    <a16:creationId xmlns:a16="http://schemas.microsoft.com/office/drawing/2014/main" id="{0CCCE07B-3D99-3D37-A28D-3C9A4A4D0395}"/>
                  </a:ext>
                </a:extLst>
              </p:cNvPr>
              <p:cNvGrpSpPr/>
              <p:nvPr/>
            </p:nvGrpSpPr>
            <p:grpSpPr>
              <a:xfrm>
                <a:off x="4585252" y="285321"/>
                <a:ext cx="4108174" cy="6805565"/>
                <a:chOff x="4863548" y="285321"/>
                <a:chExt cx="4108174" cy="6805565"/>
              </a:xfrm>
            </p:grpSpPr>
            <p:grpSp>
              <p:nvGrpSpPr>
                <p:cNvPr id="114" name="Group 113">
                  <a:extLst>
                    <a:ext uri="{FF2B5EF4-FFF2-40B4-BE49-F238E27FC236}">
                      <a16:creationId xmlns:a16="http://schemas.microsoft.com/office/drawing/2014/main" id="{3C95AF0B-1055-2133-9EF2-1CEA57A2A191}"/>
                    </a:ext>
                  </a:extLst>
                </p:cNvPr>
                <p:cNvGrpSpPr/>
                <p:nvPr/>
              </p:nvGrpSpPr>
              <p:grpSpPr>
                <a:xfrm>
                  <a:off x="4937753" y="285321"/>
                  <a:ext cx="3959764" cy="1146203"/>
                  <a:chOff x="5184236" y="444347"/>
                  <a:chExt cx="3959764" cy="1146203"/>
                </a:xfrm>
              </p:grpSpPr>
              <p:sp>
                <p:nvSpPr>
                  <p:cNvPr id="116" name="TextBox 115">
                    <a:extLst>
                      <a:ext uri="{FF2B5EF4-FFF2-40B4-BE49-F238E27FC236}">
                        <a16:creationId xmlns:a16="http://schemas.microsoft.com/office/drawing/2014/main" id="{9CD45B94-AFF3-CA76-820B-620B7233E044}"/>
                      </a:ext>
                    </a:extLst>
                  </p:cNvPr>
                  <p:cNvSpPr txBox="1"/>
                  <p:nvPr/>
                </p:nvSpPr>
                <p:spPr>
                  <a:xfrm>
                    <a:off x="5184236" y="444347"/>
                    <a:ext cx="3959764" cy="630942"/>
                  </a:xfrm>
                  <a:prstGeom prst="rect">
                    <a:avLst/>
                  </a:prstGeom>
                  <a:noFill/>
                </p:spPr>
                <p:txBody>
                  <a:bodyPr wrap="square" rtlCol="0">
                    <a:spAutoFit/>
                  </a:bodyPr>
                  <a:lstStyle/>
                  <a:p>
                    <a:r>
                      <a:rPr lang="en-US" sz="3500" dirty="0"/>
                      <a:t>Test Significance of </a:t>
                    </a:r>
                  </a:p>
                </p:txBody>
              </p:sp>
              <p:sp>
                <p:nvSpPr>
                  <p:cNvPr id="117" name="TextBox 116">
                    <a:extLst>
                      <a:ext uri="{FF2B5EF4-FFF2-40B4-BE49-F238E27FC236}">
                        <a16:creationId xmlns:a16="http://schemas.microsoft.com/office/drawing/2014/main" id="{86CEBBBA-7069-051A-BFE0-01567C7AAA1F}"/>
                      </a:ext>
                    </a:extLst>
                  </p:cNvPr>
                  <p:cNvSpPr txBox="1"/>
                  <p:nvPr/>
                </p:nvSpPr>
                <p:spPr>
                  <a:xfrm>
                    <a:off x="5184236" y="944219"/>
                    <a:ext cx="2820077" cy="646331"/>
                  </a:xfrm>
                  <a:prstGeom prst="rect">
                    <a:avLst/>
                  </a:prstGeom>
                  <a:noFill/>
                </p:spPr>
                <p:txBody>
                  <a:bodyPr wrap="square" rtlCol="0">
                    <a:spAutoFit/>
                  </a:bodyPr>
                  <a:lstStyle/>
                  <a:p>
                    <a:r>
                      <a:rPr lang="en-IN" sz="3600" b="1" i="0" dirty="0">
                        <a:effectLst/>
                        <a:latin typeface="Avenir Next" panose="020B0503020202020204" pitchFamily="34" charset="0"/>
                      </a:rPr>
                      <a:t>Parameters</a:t>
                    </a:r>
                    <a:endParaRPr lang="en-US" sz="3500" b="1" dirty="0"/>
                  </a:p>
                </p:txBody>
              </p:sp>
            </p:grpSp>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08CDB990-268A-578C-DA93-196D8166A3AC}"/>
                        </a:ext>
                      </a:extLst>
                    </p:cNvPr>
                    <p:cNvSpPr txBox="1"/>
                    <p:nvPr/>
                  </p:nvSpPr>
                  <p:spPr>
                    <a:xfrm>
                      <a:off x="4863548" y="1457741"/>
                      <a:ext cx="4108174" cy="5633145"/>
                    </a:xfrm>
                    <a:prstGeom prst="rect">
                      <a:avLst/>
                    </a:prstGeom>
                    <a:noFill/>
                  </p:spPr>
                  <p:txBody>
                    <a:bodyPr wrap="square" rtlCol="0">
                      <a:spAutoFit/>
                    </a:bodyPr>
                    <a:lstStyle/>
                    <a:p>
                      <a:pPr algn="just"/>
                      <a:r>
                        <a:rPr lang="en-US" dirty="0"/>
                        <a:t>For testing the significance of the parameters, we’ll be using wald’s t test statistics </a:t>
                      </a:r>
                      <a:r>
                        <a:rPr lang="en-IN" sz="1800" b="0" i="0" u="none" strike="noStrike" dirty="0">
                          <a:solidFill>
                            <a:srgbClr val="000000"/>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𝑥</m:t>
                              </m:r>
                            </m:e>
                            <m:sub>
                              <m:r>
                                <a:rPr lang="en-US" sz="1800" b="0" i="1" u="none" strike="noStrike" smtClean="0">
                                  <a:solidFill>
                                    <a:srgbClr val="000000"/>
                                  </a:solidFill>
                                  <a:effectLst/>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or not. We’re to test </a:t>
                      </a:r>
                    </a:p>
                    <a:p>
                      <a:pPr algn="just"/>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Covariate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a:t>
                      </a:r>
                    </a:p>
                    <a:p>
                      <a:pPr algn="just"/>
                      <a:r>
                        <a:rPr lang="en-IN" dirty="0">
                          <a:solidFill>
                            <a:srgbClr val="000000"/>
                          </a:solidFill>
                          <a:latin typeface="Times New Roman" panose="02020603050405020304" pitchFamily="18" charset="0"/>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 </m:t>
                          </m:r>
                        </m:oMath>
                      </a14:m>
                      <a:r>
                        <a:rPr lang="en-IN" sz="1800" b="0" i="0" u="none" strike="noStrike" dirty="0">
                          <a:solidFill>
                            <a:srgbClr val="000000"/>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endParaRPr lang="en-IN" b="0" dirty="0">
                        <a:effectLst/>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           </a:t>
                      </a:r>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𝛽</m:t>
                              </m:r>
                            </m:e>
                            <m:sub>
                              <m:r>
                                <a:rPr lang="en-US" sz="1800" b="0" i="1" u="none" strike="noStrike" smtClean="0">
                                  <a:solidFill>
                                    <a:srgbClr val="000000"/>
                                  </a:solidFill>
                                  <a:effectLst/>
                                  <a:latin typeface="Cambria Math" panose="02040503050406030204" pitchFamily="18" charset="0"/>
                                </a:rPr>
                                <m:t>𝑗</m:t>
                              </m:r>
                            </m:sub>
                          </m:sSub>
                          <m:r>
                            <a:rPr lang="en-US" sz="1800" b="0" i="1" u="none" strike="noStrike" smtClean="0">
                              <a:solidFill>
                                <a:srgbClr val="000000"/>
                              </a:solidFill>
                              <a:effectLst/>
                              <a:latin typeface="Cambria Math" panose="02040503050406030204" pitchFamily="18" charset="0"/>
                            </a:rPr>
                            <m:t>=0</m:t>
                          </m:r>
                        </m:oMath>
                      </a14:m>
                      <a:r>
                        <a:rPr lang="en-IN"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IN" sz="1800" b="0" i="0" u="none" strike="noStrike" dirty="0">
                        <a:solidFill>
                          <a:srgbClr val="000000"/>
                        </a:solidFill>
                        <a:effectLst/>
                        <a:latin typeface="Times New Roman" panose="02020603050405020304" pitchFamily="18" charset="0"/>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𝑡</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num>
                              <m:den>
                                <m:r>
                                  <a:rPr lang="en-US" b="0" i="1" smtClean="0">
                                    <a:solidFill>
                                      <a:srgbClr val="000000"/>
                                    </a:solidFill>
                                    <a:latin typeface="Cambria Math" panose="02040503050406030204" pitchFamily="18" charset="0"/>
                                  </a:rPr>
                                  <m:t>𝑆</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(0,1)</m:t>
                            </m:r>
                          </m:oMath>
                        </m:oMathPara>
                      </a14:m>
                      <a:endParaRPr lang="en-IN" dirty="0">
                        <a:solidFill>
                          <a:srgbClr val="000000"/>
                        </a:solidFill>
                        <a:latin typeface="Times New Roman" panose="02020603050405020304" pitchFamily="18" charset="0"/>
                      </a:endParaRPr>
                    </a:p>
                    <a:p>
                      <a:pPr algn="just"/>
                      <a:r>
                        <a:rPr lang="en-IN" sz="1800" b="0" i="0" u="none" strike="noStrike" dirty="0">
                          <a:solidFill>
                            <a:srgbClr val="000000"/>
                          </a:solidFill>
                          <a:effectLst/>
                          <a:latin typeface="Times New Roman" panose="02020603050405020304" pitchFamily="18" charset="0"/>
                        </a:rPr>
                        <a:t>[Under H0]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br>
                        <a:rPr lang="en-IN" dirty="0"/>
                      </a:br>
                      <a:r>
                        <a:rPr lang="en-IN" dirty="0"/>
                        <a:t>We’ll be rejecting the Null hypothesis and say that the</a:t>
                      </a:r>
                      <a14:m>
                        <m:oMath xmlns:m="http://schemas.openxmlformats.org/officeDocument/2006/math">
                          <m:r>
                            <a:rPr lang="en-IN"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𝑗</m:t>
                              </m:r>
                            </m:e>
                            <m:sup>
                              <m:r>
                                <a:rPr lang="en-US" b="0" i="1" dirty="0" smtClean="0">
                                  <a:latin typeface="Cambria Math" panose="02040503050406030204" pitchFamily="18" charset="0"/>
                                </a:rPr>
                                <m:t>𝑡h</m:t>
                              </m:r>
                            </m:sup>
                          </m:sSup>
                        </m:oMath>
                      </a14:m>
                      <a:r>
                        <a:rPr lang="en-IN" dirty="0"/>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𝐽</m:t>
                                    </m:r>
                                  </m:sub>
                                </m:sSub>
                              </m:e>
                            </m:d>
                            <m:r>
                              <a:rPr lang="en-US" sz="2000" b="0" i="1" smtClean="0">
                                <a:latin typeface="Cambria Math" panose="02040503050406030204" pitchFamily="18" charset="0"/>
                              </a:rPr>
                              <m:t>&gt; </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f>
                                  <m:fPr>
                                    <m:ctrlPr>
                                      <a:rPr lang="en-US" sz="2000" i="1">
                                        <a:latin typeface="Cambria Math" panose="02040503050406030204" pitchFamily="18" charset="0"/>
                                      </a:rPr>
                                    </m:ctrlPr>
                                  </m:fPr>
                                  <m:num>
                                    <m:r>
                                      <a:rPr lang="en-US" sz="2000" i="1">
                                        <a:latin typeface="Cambria Math" panose="02040503050406030204" pitchFamily="18" charset="0"/>
                                      </a:rPr>
                                      <m:t>𝛼</m:t>
                                    </m:r>
                                  </m:num>
                                  <m:den>
                                    <m:r>
                                      <a:rPr lang="en-US" sz="2000" i="1">
                                        <a:latin typeface="Cambria Math" panose="02040503050406030204" pitchFamily="18" charset="0"/>
                                      </a:rPr>
                                      <m:t>2</m:t>
                                    </m:r>
                                  </m:den>
                                </m:f>
                              </m:sub>
                            </m:sSub>
                          </m:oMath>
                        </m:oMathPara>
                      </a14:m>
                      <a:endParaRPr lang="en-IN" sz="2000" dirty="0"/>
                    </a:p>
                    <a:p>
                      <a:pPr algn="just"/>
                      <a:endParaRPr lang="en-US" dirty="0"/>
                    </a:p>
                  </p:txBody>
                </p:sp>
              </mc:Choice>
              <mc:Fallback>
                <p:sp>
                  <p:nvSpPr>
                    <p:cNvPr id="115" name="TextBox 114">
                      <a:extLst>
                        <a:ext uri="{FF2B5EF4-FFF2-40B4-BE49-F238E27FC236}">
                          <a16:creationId xmlns:a16="http://schemas.microsoft.com/office/drawing/2014/main" id="{08CDB990-268A-578C-DA93-196D8166A3AC}"/>
                        </a:ext>
                      </a:extLst>
                    </p:cNvPr>
                    <p:cNvSpPr txBox="1">
                      <a:spLocks noRot="1" noChangeAspect="1" noMove="1" noResize="1" noEditPoints="1" noAdjustHandles="1" noChangeArrowheads="1" noChangeShapeType="1" noTextEdit="1"/>
                    </p:cNvSpPr>
                    <p:nvPr/>
                  </p:nvSpPr>
                  <p:spPr>
                    <a:xfrm>
                      <a:off x="4863548" y="1457741"/>
                      <a:ext cx="4108174" cy="5633145"/>
                    </a:xfrm>
                    <a:prstGeom prst="rect">
                      <a:avLst/>
                    </a:prstGeom>
                    <a:blipFill>
                      <a:blip r:embed="rId3"/>
                      <a:stretch>
                        <a:fillRect l="-1543" t="-449" r="-1235"/>
                      </a:stretch>
                    </a:blipFill>
                  </p:spPr>
                  <p:txBody>
                    <a:bodyPr/>
                    <a:lstStyle/>
                    <a:p>
                      <a:r>
                        <a:rPr lang="en-US">
                          <a:noFill/>
                        </a:rPr>
                        <a:t> </a:t>
                      </a:r>
                    </a:p>
                  </p:txBody>
                </p:sp>
              </mc:Fallback>
            </mc:AlternateContent>
          </p:grpSp>
        </p:grpSp>
        <p:sp>
          <p:nvSpPr>
            <p:cNvPr id="110" name="TextBox 109">
              <a:extLst>
                <a:ext uri="{FF2B5EF4-FFF2-40B4-BE49-F238E27FC236}">
                  <a16:creationId xmlns:a16="http://schemas.microsoft.com/office/drawing/2014/main" id="{9BC81F39-E6CC-8409-9D74-7C6FF2860125}"/>
                </a:ext>
              </a:extLst>
            </p:cNvPr>
            <p:cNvSpPr txBox="1"/>
            <p:nvPr/>
          </p:nvSpPr>
          <p:spPr>
            <a:xfrm>
              <a:off x="2961402" y="256641"/>
              <a:ext cx="1771650" cy="1446550"/>
            </a:xfrm>
            <a:prstGeom prst="rect">
              <a:avLst/>
            </a:prstGeom>
            <a:noFill/>
          </p:spPr>
          <p:txBody>
            <a:bodyPr wrap="square" rtlCol="0">
              <a:spAutoFit/>
            </a:bodyPr>
            <a:lstStyle/>
            <a:p>
              <a:r>
                <a:rPr lang="en-US" sz="8800" b="1" spc="-300" dirty="0">
                  <a:solidFill>
                    <a:schemeClr val="bg2">
                      <a:lumMod val="25000"/>
                    </a:schemeClr>
                  </a:solidFill>
                  <a:latin typeface="Avenir Next" panose="020B0503020202020204" pitchFamily="34" charset="0"/>
                </a:rPr>
                <a:t>04</a:t>
              </a:r>
            </a:p>
          </p:txBody>
        </p:sp>
      </p:grpSp>
      <p:grpSp>
        <p:nvGrpSpPr>
          <p:cNvPr id="120" name="Group 119">
            <a:extLst>
              <a:ext uri="{FF2B5EF4-FFF2-40B4-BE49-F238E27FC236}">
                <a16:creationId xmlns:a16="http://schemas.microsoft.com/office/drawing/2014/main" id="{64041E33-2E4A-069E-719D-5BFCE04FC2B8}"/>
              </a:ext>
            </a:extLst>
          </p:cNvPr>
          <p:cNvGrpSpPr/>
          <p:nvPr/>
        </p:nvGrpSpPr>
        <p:grpSpPr>
          <a:xfrm>
            <a:off x="-7823200" y="0"/>
            <a:ext cx="10174514" cy="6858000"/>
            <a:chOff x="0" y="0"/>
            <a:chExt cx="10174514" cy="6858000"/>
          </a:xfrm>
        </p:grpSpPr>
        <p:grpSp>
          <p:nvGrpSpPr>
            <p:cNvPr id="121" name="Group 120">
              <a:extLst>
                <a:ext uri="{FF2B5EF4-FFF2-40B4-BE49-F238E27FC236}">
                  <a16:creationId xmlns:a16="http://schemas.microsoft.com/office/drawing/2014/main" id="{7B5E0322-D6C9-5737-FE81-2BFE85D38A4B}"/>
                </a:ext>
              </a:extLst>
            </p:cNvPr>
            <p:cNvGrpSpPr/>
            <p:nvPr/>
          </p:nvGrpSpPr>
          <p:grpSpPr>
            <a:xfrm>
              <a:off x="0" y="0"/>
              <a:ext cx="10107773" cy="6858000"/>
              <a:chOff x="0" y="0"/>
              <a:chExt cx="11682484" cy="6858000"/>
            </a:xfrm>
            <a:solidFill>
              <a:srgbClr val="EADCC9"/>
            </a:solidFill>
          </p:grpSpPr>
          <p:sp>
            <p:nvSpPr>
              <p:cNvPr id="126" name="Rectangle 125">
                <a:extLst>
                  <a:ext uri="{FF2B5EF4-FFF2-40B4-BE49-F238E27FC236}">
                    <a16:creationId xmlns:a16="http://schemas.microsoft.com/office/drawing/2014/main" id="{C5E7A6A0-3E9B-C931-5A98-DF1EFF1CBAC6}"/>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126">
                <a:extLst>
                  <a:ext uri="{FF2B5EF4-FFF2-40B4-BE49-F238E27FC236}">
                    <a16:creationId xmlns:a16="http://schemas.microsoft.com/office/drawing/2014/main" id="{7EC78763-B678-3C61-1887-FE2AABB7D7B8}"/>
                  </a:ext>
                </a:extLst>
              </p:cNvPr>
              <p:cNvSpPr/>
              <p:nvPr/>
            </p:nvSpPr>
            <p:spPr>
              <a:xfrm>
                <a:off x="10508777" y="459713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2" name="TextBox 121">
              <a:extLst>
                <a:ext uri="{FF2B5EF4-FFF2-40B4-BE49-F238E27FC236}">
                  <a16:creationId xmlns:a16="http://schemas.microsoft.com/office/drawing/2014/main" id="{BA3E1B7A-9665-0F97-1867-FBF1A789CC1E}"/>
                </a:ext>
              </a:extLst>
            </p:cNvPr>
            <p:cNvSpPr txBox="1"/>
            <p:nvPr/>
          </p:nvSpPr>
          <p:spPr>
            <a:xfrm>
              <a:off x="9187543" y="483350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23" name="TextBox 122">
              <a:extLst>
                <a:ext uri="{FF2B5EF4-FFF2-40B4-BE49-F238E27FC236}">
                  <a16:creationId xmlns:a16="http://schemas.microsoft.com/office/drawing/2014/main" id="{AE82CF1B-7238-51FC-C44C-E02DD69B089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pic>
          <p:nvPicPr>
            <p:cNvPr id="124" name="Picture 123" descr="A screenshot of a computer code&#10;&#10;Description automatically generated">
              <a:extLst>
                <a:ext uri="{FF2B5EF4-FFF2-40B4-BE49-F238E27FC236}">
                  <a16:creationId xmlns:a16="http://schemas.microsoft.com/office/drawing/2014/main" id="{A5E977BD-415B-8487-4FA1-F8153634E09A}"/>
                </a:ext>
              </a:extLst>
            </p:cNvPr>
            <p:cNvPicPr>
              <a:picLocks noChangeAspect="1"/>
            </p:cNvPicPr>
            <p:nvPr/>
          </p:nvPicPr>
          <p:blipFill>
            <a:blip r:embed="rId4"/>
            <a:stretch>
              <a:fillRect/>
            </a:stretch>
          </p:blipFill>
          <p:spPr>
            <a:xfrm>
              <a:off x="3426842" y="1553789"/>
              <a:ext cx="5346455" cy="4995292"/>
            </a:xfrm>
            <a:prstGeom prst="rect">
              <a:avLst/>
            </a:prstGeom>
          </p:spPr>
        </p:pic>
        <p:sp>
          <p:nvSpPr>
            <p:cNvPr id="125" name="TextBox 124">
              <a:extLst>
                <a:ext uri="{FF2B5EF4-FFF2-40B4-BE49-F238E27FC236}">
                  <a16:creationId xmlns:a16="http://schemas.microsoft.com/office/drawing/2014/main" id="{8D02B45A-AA78-9661-6669-2F5B41A491E1}"/>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grpSp>
        <p:nvGrpSpPr>
          <p:cNvPr id="128" name="Group 127">
            <a:extLst>
              <a:ext uri="{FF2B5EF4-FFF2-40B4-BE49-F238E27FC236}">
                <a16:creationId xmlns:a16="http://schemas.microsoft.com/office/drawing/2014/main" id="{B283C8CA-6D74-8DDD-874B-8EE70201E538}"/>
              </a:ext>
            </a:extLst>
          </p:cNvPr>
          <p:cNvGrpSpPr/>
          <p:nvPr/>
        </p:nvGrpSpPr>
        <p:grpSpPr>
          <a:xfrm>
            <a:off x="-7828869" y="0"/>
            <a:ext cx="9277884" cy="6858000"/>
            <a:chOff x="-789440" y="0"/>
            <a:chExt cx="9277884" cy="6858000"/>
          </a:xfrm>
        </p:grpSpPr>
        <p:grpSp>
          <p:nvGrpSpPr>
            <p:cNvPr id="129" name="Group 128">
              <a:extLst>
                <a:ext uri="{FF2B5EF4-FFF2-40B4-BE49-F238E27FC236}">
                  <a16:creationId xmlns:a16="http://schemas.microsoft.com/office/drawing/2014/main" id="{256AF7C6-79F9-1F67-1B47-470C6ED748D1}"/>
                </a:ext>
              </a:extLst>
            </p:cNvPr>
            <p:cNvGrpSpPr/>
            <p:nvPr/>
          </p:nvGrpSpPr>
          <p:grpSpPr>
            <a:xfrm>
              <a:off x="-789440" y="0"/>
              <a:ext cx="9277884" cy="6858000"/>
              <a:chOff x="0" y="0"/>
              <a:chExt cx="9277884" cy="6858000"/>
            </a:xfrm>
          </p:grpSpPr>
          <p:grpSp>
            <p:nvGrpSpPr>
              <p:cNvPr id="131" name="Group 130">
                <a:extLst>
                  <a:ext uri="{FF2B5EF4-FFF2-40B4-BE49-F238E27FC236}">
                    <a16:creationId xmlns:a16="http://schemas.microsoft.com/office/drawing/2014/main" id="{7A13EC82-B92C-BB23-345D-65109B1E9D15}"/>
                  </a:ext>
                </a:extLst>
              </p:cNvPr>
              <p:cNvGrpSpPr/>
              <p:nvPr/>
            </p:nvGrpSpPr>
            <p:grpSpPr>
              <a:xfrm>
                <a:off x="0" y="0"/>
                <a:ext cx="9277884" cy="6858000"/>
                <a:chOff x="0" y="0"/>
                <a:chExt cx="11682484" cy="6858000"/>
              </a:xfrm>
              <a:solidFill>
                <a:srgbClr val="61A4BB"/>
              </a:solidFill>
            </p:grpSpPr>
            <p:sp>
              <p:nvSpPr>
                <p:cNvPr id="137" name="Rectangle 136">
                  <a:extLst>
                    <a:ext uri="{FF2B5EF4-FFF2-40B4-BE49-F238E27FC236}">
                      <a16:creationId xmlns:a16="http://schemas.microsoft.com/office/drawing/2014/main" id="{C2473659-AF37-A40B-5995-529C07D74D88}"/>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a:extLst>
                    <a:ext uri="{FF2B5EF4-FFF2-40B4-BE49-F238E27FC236}">
                      <a16:creationId xmlns:a16="http://schemas.microsoft.com/office/drawing/2014/main" id="{34EE5924-FDD9-F4E3-D9B6-EB3B88E9C826}"/>
                    </a:ext>
                  </a:extLst>
                </p:cNvPr>
                <p:cNvSpPr/>
                <p:nvPr/>
              </p:nvSpPr>
              <p:spPr>
                <a:xfrm>
                  <a:off x="10508778" y="5726223"/>
                  <a:ext cx="1173706"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TextBox 131">
                <a:extLst>
                  <a:ext uri="{FF2B5EF4-FFF2-40B4-BE49-F238E27FC236}">
                    <a16:creationId xmlns:a16="http://schemas.microsoft.com/office/drawing/2014/main" id="{53C0069D-FD23-9296-4B2F-82B9FDD96C9E}"/>
                  </a:ext>
                </a:extLst>
              </p:cNvPr>
              <p:cNvSpPr txBox="1"/>
              <p:nvPr/>
            </p:nvSpPr>
            <p:spPr>
              <a:xfrm>
                <a:off x="8463512" y="591766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133" name="TextBox 132">
                <a:extLst>
                  <a:ext uri="{FF2B5EF4-FFF2-40B4-BE49-F238E27FC236}">
                    <a16:creationId xmlns:a16="http://schemas.microsoft.com/office/drawing/2014/main" id="{75451095-DA6D-214C-8316-E91E60BC57B8}"/>
                  </a:ext>
                </a:extLst>
              </p:cNvPr>
              <p:cNvSpPr txBox="1"/>
              <p:nvPr/>
            </p:nvSpPr>
            <p:spPr>
              <a:xfrm>
                <a:off x="3830768" y="684897"/>
                <a:ext cx="4114800" cy="630942"/>
              </a:xfrm>
              <a:prstGeom prst="rect">
                <a:avLst/>
              </a:prstGeom>
              <a:noFill/>
            </p:spPr>
            <p:txBody>
              <a:bodyPr wrap="square" rtlCol="0">
                <a:spAutoFit/>
              </a:bodyPr>
              <a:lstStyle/>
              <a:p>
                <a:r>
                  <a:rPr lang="en-US" sz="3500" dirty="0">
                    <a:solidFill>
                      <a:schemeClr val="bg1"/>
                    </a:solidFill>
                  </a:rPr>
                  <a:t>Fitting of </a:t>
                </a:r>
              </a:p>
            </p:txBody>
          </p:sp>
          <p:sp>
            <p:nvSpPr>
              <p:cNvPr id="134" name="TextBox 133">
                <a:extLst>
                  <a:ext uri="{FF2B5EF4-FFF2-40B4-BE49-F238E27FC236}">
                    <a16:creationId xmlns:a16="http://schemas.microsoft.com/office/drawing/2014/main" id="{41150B02-FA30-5458-031A-00DD62A4B1B2}"/>
                  </a:ext>
                </a:extLst>
              </p:cNvPr>
              <p:cNvSpPr txBox="1"/>
              <p:nvPr/>
            </p:nvSpPr>
            <p:spPr>
              <a:xfrm>
                <a:off x="3830768" y="1184769"/>
                <a:ext cx="4114800"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135" name="TextBox 134">
                <a:extLst>
                  <a:ext uri="{FF2B5EF4-FFF2-40B4-BE49-F238E27FC236}">
                    <a16:creationId xmlns:a16="http://schemas.microsoft.com/office/drawing/2014/main" id="{17BEB2AE-4766-92D4-3AEE-C03897267C2E}"/>
                  </a:ext>
                </a:extLst>
              </p:cNvPr>
              <p:cNvSpPr txBox="1"/>
              <p:nvPr/>
            </p:nvSpPr>
            <p:spPr>
              <a:xfrm>
                <a:off x="3267054" y="2018825"/>
                <a:ext cx="4073387" cy="3724096"/>
              </a:xfrm>
              <a:prstGeom prst="rect">
                <a:avLst/>
              </a:prstGeom>
              <a:noFill/>
            </p:spPr>
            <p:txBody>
              <a:bodyPr wrap="square" rtlCol="0">
                <a:spAutoFit/>
              </a:bodyPr>
              <a:lstStyle/>
              <a:p>
                <a:pPr algn="just" rtl="0">
                  <a:spcBef>
                    <a:spcPts val="1200"/>
                  </a:spcBef>
                  <a:spcAft>
                    <a:spcPts val="1200"/>
                  </a:spcAft>
                </a:pPr>
                <a:r>
                  <a:rPr lang="en-IN" sz="1800" b="0" i="0" u="none" strike="noStrike" dirty="0">
                    <a:solidFill>
                      <a:schemeClr val="bg1"/>
                    </a:solidFill>
                    <a:effectLst/>
                    <a:latin typeface="Times New Roman" panose="02020603050405020304" pitchFamily="18"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b="0" dirty="0">
                  <a:solidFill>
                    <a:schemeClr val="bg1"/>
                  </a:solidFill>
                  <a:effectLst/>
                  <a:latin typeface="Avenir Next" panose="020B0503020202020204" pitchFamily="34" charset="0"/>
                </a:endParaRPr>
              </a:p>
            </p:txBody>
          </p:sp>
          <p:sp>
            <p:nvSpPr>
              <p:cNvPr id="136" name="TextBox 135">
                <a:extLst>
                  <a:ext uri="{FF2B5EF4-FFF2-40B4-BE49-F238E27FC236}">
                    <a16:creationId xmlns:a16="http://schemas.microsoft.com/office/drawing/2014/main" id="{08CD5DE3-3428-FBAE-EC3A-B999A76B2253}"/>
                  </a:ext>
                </a:extLst>
              </p:cNvPr>
              <p:cNvSpPr txBox="1"/>
              <p:nvPr/>
            </p:nvSpPr>
            <p:spPr>
              <a:xfrm>
                <a:off x="3267054" y="5191067"/>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130" name="TextBox 129">
              <a:extLst>
                <a:ext uri="{FF2B5EF4-FFF2-40B4-BE49-F238E27FC236}">
                  <a16:creationId xmlns:a16="http://schemas.microsoft.com/office/drawing/2014/main" id="{E9BC96D1-FF9A-2714-2EA0-B8AC3E93F416}"/>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1982494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AF7"/>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C667D6F-5C11-F233-EA1D-85636BBA7E37}"/>
              </a:ext>
            </a:extLst>
          </p:cNvPr>
          <p:cNvGrpSpPr/>
          <p:nvPr/>
        </p:nvGrpSpPr>
        <p:grpSpPr>
          <a:xfrm>
            <a:off x="11062338" y="167271"/>
            <a:ext cx="1129662" cy="6983337"/>
            <a:chOff x="11062338" y="167271"/>
            <a:chExt cx="1129662" cy="6983337"/>
          </a:xfrm>
        </p:grpSpPr>
        <p:grpSp>
          <p:nvGrpSpPr>
            <p:cNvPr id="10" name="Group 9">
              <a:extLst>
                <a:ext uri="{FF2B5EF4-FFF2-40B4-BE49-F238E27FC236}">
                  <a16:creationId xmlns:a16="http://schemas.microsoft.com/office/drawing/2014/main" id="{05ED74B1-F6A0-33C7-00C1-47426FF4D5B2}"/>
                </a:ext>
              </a:extLst>
            </p:cNvPr>
            <p:cNvGrpSpPr/>
            <p:nvPr/>
          </p:nvGrpSpPr>
          <p:grpSpPr>
            <a:xfrm>
              <a:off x="11062338" y="3328416"/>
              <a:ext cx="1129662" cy="3822192"/>
              <a:chOff x="8644905" y="2327895"/>
              <a:chExt cx="1129662" cy="3822192"/>
            </a:xfrm>
          </p:grpSpPr>
          <p:sp>
            <p:nvSpPr>
              <p:cNvPr id="3" name="TextBox 2">
                <a:extLst>
                  <a:ext uri="{FF2B5EF4-FFF2-40B4-BE49-F238E27FC236}">
                    <a16:creationId xmlns:a16="http://schemas.microsoft.com/office/drawing/2014/main" id="{508F76D3-B40C-2053-0247-255B287DCB95}"/>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4" name="TextBox 3">
                <a:extLst>
                  <a:ext uri="{FF2B5EF4-FFF2-40B4-BE49-F238E27FC236}">
                    <a16:creationId xmlns:a16="http://schemas.microsoft.com/office/drawing/2014/main" id="{EF62E193-4A09-75C1-F08D-F12263B38405}"/>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5" name="TextBox 4">
              <a:extLst>
                <a:ext uri="{FF2B5EF4-FFF2-40B4-BE49-F238E27FC236}">
                  <a16:creationId xmlns:a16="http://schemas.microsoft.com/office/drawing/2014/main" id="{89E02B6A-F428-9B63-3519-8EAEED551647}"/>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34" name="Group 33">
            <a:extLst>
              <a:ext uri="{FF2B5EF4-FFF2-40B4-BE49-F238E27FC236}">
                <a16:creationId xmlns:a16="http://schemas.microsoft.com/office/drawing/2014/main" id="{67509065-4B94-5141-F863-783A580950A2}"/>
              </a:ext>
            </a:extLst>
          </p:cNvPr>
          <p:cNvGrpSpPr/>
          <p:nvPr/>
        </p:nvGrpSpPr>
        <p:grpSpPr>
          <a:xfrm>
            <a:off x="0" y="0"/>
            <a:ext cx="11736832" cy="6858000"/>
            <a:chOff x="-493776" y="0"/>
            <a:chExt cx="11736832" cy="6858000"/>
          </a:xfrm>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solidFill>
              <a:srgbClr val="A2C679"/>
            </a:solid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solidFill>
              <a:srgbClr val="A2C679"/>
            </a:solid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no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432288" y="679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01</a:t>
              </a:r>
            </a:p>
          </p:txBody>
        </p:sp>
      </p:grpSp>
      <p:grpSp>
        <p:nvGrpSpPr>
          <p:cNvPr id="47" name="Group 46">
            <a:extLst>
              <a:ext uri="{FF2B5EF4-FFF2-40B4-BE49-F238E27FC236}">
                <a16:creationId xmlns:a16="http://schemas.microsoft.com/office/drawing/2014/main" id="{5329310F-130C-4BF4-1083-783D43D32584}"/>
              </a:ext>
            </a:extLst>
          </p:cNvPr>
          <p:cNvGrpSpPr/>
          <p:nvPr/>
        </p:nvGrpSpPr>
        <p:grpSpPr>
          <a:xfrm>
            <a:off x="-92765" y="0"/>
            <a:ext cx="10963657" cy="6858000"/>
            <a:chOff x="-1" y="0"/>
            <a:chExt cx="10963657" cy="6858000"/>
          </a:xfrm>
        </p:grpSpPr>
        <p:grpSp>
          <p:nvGrpSpPr>
            <p:cNvPr id="48" name="Group 47">
              <a:extLst>
                <a:ext uri="{FF2B5EF4-FFF2-40B4-BE49-F238E27FC236}">
                  <a16:creationId xmlns:a16="http://schemas.microsoft.com/office/drawing/2014/main" id="{56BB801E-1C34-B0EE-3247-BC234155D120}"/>
                </a:ext>
              </a:extLst>
            </p:cNvPr>
            <p:cNvGrpSpPr/>
            <p:nvPr/>
          </p:nvGrpSpPr>
          <p:grpSpPr>
            <a:xfrm>
              <a:off x="-1" y="0"/>
              <a:ext cx="10925469" cy="6858000"/>
              <a:chOff x="0" y="0"/>
              <a:chExt cx="11682484" cy="6858000"/>
            </a:xfrm>
            <a:solidFill>
              <a:srgbClr val="D2DE45"/>
            </a:solidFill>
          </p:grpSpPr>
          <p:sp>
            <p:nvSpPr>
              <p:cNvPr id="54" name="Rectangle 53">
                <a:extLst>
                  <a:ext uri="{FF2B5EF4-FFF2-40B4-BE49-F238E27FC236}">
                    <a16:creationId xmlns:a16="http://schemas.microsoft.com/office/drawing/2014/main" id="{FDDC6623-AED7-9C6E-54F9-3EE7AE217200}"/>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0F8311D2-3FEE-07C6-9D88-33D3E106AA9C}"/>
                  </a:ext>
                </a:extLst>
              </p:cNvPr>
              <p:cNvSpPr/>
              <p:nvPr/>
            </p:nvSpPr>
            <p:spPr>
              <a:xfrm>
                <a:off x="10508777" y="1869747"/>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2">
              <a:extLst>
                <a:ext uri="{FF2B5EF4-FFF2-40B4-BE49-F238E27FC236}">
                  <a16:creationId xmlns:a16="http://schemas.microsoft.com/office/drawing/2014/main" id="{E87ADCE8-FA54-993B-DC07-00C08DA88E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EFF0ECD6-4E20-A64E-EC43-AF2451B2176A}"/>
                </a:ext>
              </a:extLst>
            </p:cNvPr>
            <p:cNvGrpSpPr/>
            <p:nvPr/>
          </p:nvGrpSpPr>
          <p:grpSpPr>
            <a:xfrm>
              <a:off x="5621558" y="404590"/>
              <a:ext cx="2492597" cy="1079942"/>
              <a:chOff x="6270988" y="578326"/>
              <a:chExt cx="4136793" cy="1079942"/>
            </a:xfrm>
          </p:grpSpPr>
          <p:sp>
            <p:nvSpPr>
              <p:cNvPr id="52" name="TextBox 51">
                <a:extLst>
                  <a:ext uri="{FF2B5EF4-FFF2-40B4-BE49-F238E27FC236}">
                    <a16:creationId xmlns:a16="http://schemas.microsoft.com/office/drawing/2014/main" id="{C4102270-D376-3655-5E18-C8BD9A966A81}"/>
                  </a:ext>
                </a:extLst>
              </p:cNvPr>
              <p:cNvSpPr txBox="1"/>
              <p:nvPr/>
            </p:nvSpPr>
            <p:spPr>
              <a:xfrm>
                <a:off x="6292981" y="578326"/>
                <a:ext cx="4114800" cy="630942"/>
              </a:xfrm>
              <a:prstGeom prst="rect">
                <a:avLst/>
              </a:prstGeom>
              <a:noFill/>
            </p:spPr>
            <p:txBody>
              <a:bodyPr wrap="square" rtlCol="0">
                <a:spAutoFit/>
              </a:bodyPr>
              <a:lstStyle/>
              <a:p>
                <a:r>
                  <a:rPr lang="en-US" sz="3500" dirty="0"/>
                  <a:t>Correlation</a:t>
                </a:r>
              </a:p>
            </p:txBody>
          </p:sp>
          <p:sp>
            <p:nvSpPr>
              <p:cNvPr id="53" name="TextBox 52">
                <a:extLst>
                  <a:ext uri="{FF2B5EF4-FFF2-40B4-BE49-F238E27FC236}">
                    <a16:creationId xmlns:a16="http://schemas.microsoft.com/office/drawing/2014/main" id="{05EFFC18-8D14-69BE-62B0-E25D63B7A1B2}"/>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51" name="TextBox 50">
              <a:extLst>
                <a:ext uri="{FF2B5EF4-FFF2-40B4-BE49-F238E27FC236}">
                  <a16:creationId xmlns:a16="http://schemas.microsoft.com/office/drawing/2014/main" id="{FEF2CCD4-1AE1-E32D-E421-8E5C52E2CFA5}"/>
                </a:ext>
              </a:extLst>
            </p:cNvPr>
            <p:cNvSpPr txBox="1"/>
            <p:nvPr/>
          </p:nvSpPr>
          <p:spPr>
            <a:xfrm>
              <a:off x="10152888" y="2076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grpSp>
        <p:nvGrpSpPr>
          <p:cNvPr id="65" name="Group 64">
            <a:extLst>
              <a:ext uri="{FF2B5EF4-FFF2-40B4-BE49-F238E27FC236}">
                <a16:creationId xmlns:a16="http://schemas.microsoft.com/office/drawing/2014/main" id="{AA89E0FE-2D57-913F-AA0A-EA2E27FF37FE}"/>
              </a:ext>
            </a:extLst>
          </p:cNvPr>
          <p:cNvGrpSpPr/>
          <p:nvPr/>
        </p:nvGrpSpPr>
        <p:grpSpPr>
          <a:xfrm>
            <a:off x="0" y="0"/>
            <a:ext cx="10148923" cy="7090886"/>
            <a:chOff x="-132522" y="0"/>
            <a:chExt cx="10148923" cy="7090886"/>
          </a:xfrm>
        </p:grpSpPr>
        <p:grpSp>
          <p:nvGrpSpPr>
            <p:cNvPr id="66" name="Group 65">
              <a:extLst>
                <a:ext uri="{FF2B5EF4-FFF2-40B4-BE49-F238E27FC236}">
                  <a16:creationId xmlns:a16="http://schemas.microsoft.com/office/drawing/2014/main" id="{3A1E65A8-8B88-9316-FAC0-7A5F96837BCB}"/>
                </a:ext>
              </a:extLst>
            </p:cNvPr>
            <p:cNvGrpSpPr/>
            <p:nvPr/>
          </p:nvGrpSpPr>
          <p:grpSpPr>
            <a:xfrm>
              <a:off x="-132522" y="0"/>
              <a:ext cx="10148923" cy="7090886"/>
              <a:chOff x="0" y="0"/>
              <a:chExt cx="10148923" cy="7090886"/>
            </a:xfrm>
          </p:grpSpPr>
          <p:grpSp>
            <p:nvGrpSpPr>
              <p:cNvPr id="68" name="Group 67">
                <a:extLst>
                  <a:ext uri="{FF2B5EF4-FFF2-40B4-BE49-F238E27FC236}">
                    <a16:creationId xmlns:a16="http://schemas.microsoft.com/office/drawing/2014/main" id="{CAAD7484-0B64-4847-24EB-002B5C221B54}"/>
                  </a:ext>
                </a:extLst>
              </p:cNvPr>
              <p:cNvGrpSpPr/>
              <p:nvPr/>
            </p:nvGrpSpPr>
            <p:grpSpPr>
              <a:xfrm>
                <a:off x="0" y="0"/>
                <a:ext cx="10107773" cy="6858000"/>
                <a:chOff x="0" y="0"/>
                <a:chExt cx="11682484" cy="6858000"/>
              </a:xfrm>
              <a:solidFill>
                <a:srgbClr val="FFFDDE"/>
              </a:solidFill>
            </p:grpSpPr>
            <p:sp>
              <p:nvSpPr>
                <p:cNvPr id="85" name="Rectangle 84">
                  <a:extLst>
                    <a:ext uri="{FF2B5EF4-FFF2-40B4-BE49-F238E27FC236}">
                      <a16:creationId xmlns:a16="http://schemas.microsoft.com/office/drawing/2014/main" id="{5A56D4AF-FAA8-2473-1798-D8FE8CB3DE82}"/>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a:extLst>
                    <a:ext uri="{FF2B5EF4-FFF2-40B4-BE49-F238E27FC236}">
                      <a16:creationId xmlns:a16="http://schemas.microsoft.com/office/drawing/2014/main" id="{101BD120-BC13-EC94-50C5-5D4E478E6390}"/>
                    </a:ext>
                  </a:extLst>
                </p:cNvPr>
                <p:cNvSpPr/>
                <p:nvPr/>
              </p:nvSpPr>
              <p:spPr>
                <a:xfrm>
                  <a:off x="10508777" y="3261825"/>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E9E759EC-8369-B8AD-A513-DD798F611C90}"/>
                  </a:ext>
                </a:extLst>
              </p:cNvPr>
              <p:cNvSpPr txBox="1"/>
              <p:nvPr/>
            </p:nvSpPr>
            <p:spPr>
              <a:xfrm>
                <a:off x="9338155" y="3454654"/>
                <a:ext cx="810768" cy="707886"/>
              </a:xfrm>
              <a:prstGeom prst="rect">
                <a:avLst/>
              </a:prstGeom>
              <a:noFill/>
            </p:spPr>
            <p:txBody>
              <a:bodyPr wrap="square" rtlCol="0">
                <a:spAutoFit/>
              </a:bodyPr>
              <a:lstStyle/>
              <a:p>
                <a:r>
                  <a:rPr lang="en-US" sz="4000" b="1" spc="-300" dirty="0">
                    <a:latin typeface="Avenir Next" panose="020B0503020202020204" pitchFamily="34" charset="0"/>
                  </a:rPr>
                  <a:t>03</a:t>
                </a:r>
              </a:p>
            </p:txBody>
          </p:sp>
          <p:grpSp>
            <p:nvGrpSpPr>
              <p:cNvPr id="70" name="Group 69">
                <a:extLst>
                  <a:ext uri="{FF2B5EF4-FFF2-40B4-BE49-F238E27FC236}">
                    <a16:creationId xmlns:a16="http://schemas.microsoft.com/office/drawing/2014/main" id="{207E9948-7860-6735-3B05-EDBC554E66D1}"/>
                  </a:ext>
                </a:extLst>
              </p:cNvPr>
              <p:cNvGrpSpPr/>
              <p:nvPr/>
            </p:nvGrpSpPr>
            <p:grpSpPr>
              <a:xfrm>
                <a:off x="4585252" y="285321"/>
                <a:ext cx="4108174" cy="6805565"/>
                <a:chOff x="4863548" y="285321"/>
                <a:chExt cx="4108174" cy="6805565"/>
              </a:xfrm>
            </p:grpSpPr>
            <p:grpSp>
              <p:nvGrpSpPr>
                <p:cNvPr id="71" name="Group 70">
                  <a:extLst>
                    <a:ext uri="{FF2B5EF4-FFF2-40B4-BE49-F238E27FC236}">
                      <a16:creationId xmlns:a16="http://schemas.microsoft.com/office/drawing/2014/main" id="{897F3589-D13D-D2D9-2125-4DD00A365FD5}"/>
                    </a:ext>
                  </a:extLst>
                </p:cNvPr>
                <p:cNvGrpSpPr/>
                <p:nvPr/>
              </p:nvGrpSpPr>
              <p:grpSpPr>
                <a:xfrm>
                  <a:off x="4937753" y="285321"/>
                  <a:ext cx="3959764" cy="1146203"/>
                  <a:chOff x="5184236" y="444347"/>
                  <a:chExt cx="3959764" cy="1146203"/>
                </a:xfrm>
              </p:grpSpPr>
              <p:sp>
                <p:nvSpPr>
                  <p:cNvPr id="73" name="TextBox 72">
                    <a:extLst>
                      <a:ext uri="{FF2B5EF4-FFF2-40B4-BE49-F238E27FC236}">
                        <a16:creationId xmlns:a16="http://schemas.microsoft.com/office/drawing/2014/main" id="{8E7D4385-E4F2-8943-A463-AD9B7828366D}"/>
                      </a:ext>
                    </a:extLst>
                  </p:cNvPr>
                  <p:cNvSpPr txBox="1"/>
                  <p:nvPr/>
                </p:nvSpPr>
                <p:spPr>
                  <a:xfrm>
                    <a:off x="5184236" y="444347"/>
                    <a:ext cx="3959764" cy="630942"/>
                  </a:xfrm>
                  <a:prstGeom prst="rect">
                    <a:avLst/>
                  </a:prstGeom>
                  <a:noFill/>
                </p:spPr>
                <p:txBody>
                  <a:bodyPr wrap="square" rtlCol="0">
                    <a:spAutoFit/>
                  </a:bodyPr>
                  <a:lstStyle/>
                  <a:p>
                    <a:r>
                      <a:rPr lang="en-US" sz="3500" dirty="0"/>
                      <a:t>Test Significance of </a:t>
                    </a:r>
                  </a:p>
                </p:txBody>
              </p:sp>
              <p:sp>
                <p:nvSpPr>
                  <p:cNvPr id="74" name="TextBox 73">
                    <a:extLst>
                      <a:ext uri="{FF2B5EF4-FFF2-40B4-BE49-F238E27FC236}">
                        <a16:creationId xmlns:a16="http://schemas.microsoft.com/office/drawing/2014/main" id="{CDB74DBC-2A03-D8C5-4E07-94C6A0F4316A}"/>
                      </a:ext>
                    </a:extLst>
                  </p:cNvPr>
                  <p:cNvSpPr txBox="1"/>
                  <p:nvPr/>
                </p:nvSpPr>
                <p:spPr>
                  <a:xfrm>
                    <a:off x="5184236" y="944219"/>
                    <a:ext cx="2820077" cy="646331"/>
                  </a:xfrm>
                  <a:prstGeom prst="rect">
                    <a:avLst/>
                  </a:prstGeom>
                  <a:noFill/>
                </p:spPr>
                <p:txBody>
                  <a:bodyPr wrap="square" rtlCol="0">
                    <a:spAutoFit/>
                  </a:bodyPr>
                  <a:lstStyle/>
                  <a:p>
                    <a:r>
                      <a:rPr lang="en-IN" sz="3600" b="1" i="0" dirty="0">
                        <a:effectLst/>
                        <a:latin typeface="Avenir Next" panose="020B0503020202020204" pitchFamily="34" charset="0"/>
                      </a:rPr>
                      <a:t>Parameters</a:t>
                    </a:r>
                    <a:endParaRPr lang="en-US" sz="3500" b="1" dirty="0"/>
                  </a:p>
                </p:txBody>
              </p:sp>
            </p:gr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6E3ACCD4-73A5-5B8D-7AF6-B481B690D713}"/>
                        </a:ext>
                      </a:extLst>
                    </p:cNvPr>
                    <p:cNvSpPr txBox="1"/>
                    <p:nvPr/>
                  </p:nvSpPr>
                  <p:spPr>
                    <a:xfrm>
                      <a:off x="4863548" y="1457741"/>
                      <a:ext cx="4108174" cy="5633145"/>
                    </a:xfrm>
                    <a:prstGeom prst="rect">
                      <a:avLst/>
                    </a:prstGeom>
                    <a:noFill/>
                  </p:spPr>
                  <p:txBody>
                    <a:bodyPr wrap="square" rtlCol="0">
                      <a:spAutoFit/>
                    </a:bodyPr>
                    <a:lstStyle/>
                    <a:p>
                      <a:pPr algn="just"/>
                      <a:r>
                        <a:rPr lang="en-US" dirty="0"/>
                        <a:t>For testing the significance of the parameters, we’ll be using wald’s t test statistics </a:t>
                      </a:r>
                      <a:r>
                        <a:rPr lang="en-IN" sz="1800" b="0" i="0" u="none" strike="noStrike" dirty="0">
                          <a:solidFill>
                            <a:srgbClr val="000000"/>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𝑥</m:t>
                              </m:r>
                            </m:e>
                            <m:sub>
                              <m:r>
                                <a:rPr lang="en-US" sz="1800" b="0" i="1" u="none" strike="noStrike" smtClean="0">
                                  <a:solidFill>
                                    <a:srgbClr val="000000"/>
                                  </a:solidFill>
                                  <a:effectLst/>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or not. We’re to test </a:t>
                      </a:r>
                    </a:p>
                    <a:p>
                      <a:pPr algn="just"/>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Covariate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a:t>
                      </a:r>
                    </a:p>
                    <a:p>
                      <a:pPr algn="just"/>
                      <a:r>
                        <a:rPr lang="en-IN" dirty="0">
                          <a:solidFill>
                            <a:srgbClr val="000000"/>
                          </a:solidFill>
                          <a:latin typeface="Times New Roman" panose="02020603050405020304" pitchFamily="18" charset="0"/>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 </m:t>
                          </m:r>
                        </m:oMath>
                      </a14:m>
                      <a:r>
                        <a:rPr lang="en-IN" sz="1800" b="0" i="0" u="none" strike="noStrike" dirty="0">
                          <a:solidFill>
                            <a:srgbClr val="000000"/>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endParaRPr lang="en-IN" b="0" dirty="0">
                        <a:effectLst/>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           </a:t>
                      </a:r>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𝛽</m:t>
                              </m:r>
                            </m:e>
                            <m:sub>
                              <m:r>
                                <a:rPr lang="en-US" sz="1800" b="0" i="1" u="none" strike="noStrike" smtClean="0">
                                  <a:solidFill>
                                    <a:srgbClr val="000000"/>
                                  </a:solidFill>
                                  <a:effectLst/>
                                  <a:latin typeface="Cambria Math" panose="02040503050406030204" pitchFamily="18" charset="0"/>
                                </a:rPr>
                                <m:t>𝑗</m:t>
                              </m:r>
                            </m:sub>
                          </m:sSub>
                          <m:r>
                            <a:rPr lang="en-US" sz="1800" b="0" i="1" u="none" strike="noStrike" smtClean="0">
                              <a:solidFill>
                                <a:srgbClr val="000000"/>
                              </a:solidFill>
                              <a:effectLst/>
                              <a:latin typeface="Cambria Math" panose="02040503050406030204" pitchFamily="18" charset="0"/>
                            </a:rPr>
                            <m:t>=0</m:t>
                          </m:r>
                        </m:oMath>
                      </a14:m>
                      <a:r>
                        <a:rPr lang="en-IN"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IN" sz="1800" b="0" i="0" u="none" strike="noStrike" dirty="0">
                        <a:solidFill>
                          <a:srgbClr val="000000"/>
                        </a:solidFill>
                        <a:effectLst/>
                        <a:latin typeface="Times New Roman" panose="02020603050405020304" pitchFamily="18" charset="0"/>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𝑡</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num>
                              <m:den>
                                <m:r>
                                  <a:rPr lang="en-US" b="0" i="1" smtClean="0">
                                    <a:solidFill>
                                      <a:srgbClr val="000000"/>
                                    </a:solidFill>
                                    <a:latin typeface="Cambria Math" panose="02040503050406030204" pitchFamily="18" charset="0"/>
                                  </a:rPr>
                                  <m:t>𝑆</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(0,1)</m:t>
                            </m:r>
                          </m:oMath>
                        </m:oMathPara>
                      </a14:m>
                      <a:endParaRPr lang="en-IN" dirty="0">
                        <a:solidFill>
                          <a:srgbClr val="000000"/>
                        </a:solidFill>
                        <a:latin typeface="Times New Roman" panose="02020603050405020304" pitchFamily="18" charset="0"/>
                      </a:endParaRPr>
                    </a:p>
                    <a:p>
                      <a:pPr algn="just"/>
                      <a:r>
                        <a:rPr lang="en-IN" sz="1800" b="0" i="0" u="none" strike="noStrike" dirty="0">
                          <a:solidFill>
                            <a:srgbClr val="000000"/>
                          </a:solidFill>
                          <a:effectLst/>
                          <a:latin typeface="Times New Roman" panose="02020603050405020304" pitchFamily="18" charset="0"/>
                        </a:rPr>
                        <a:t>[Under H0]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br>
                        <a:rPr lang="en-IN" dirty="0"/>
                      </a:br>
                      <a:r>
                        <a:rPr lang="en-IN" dirty="0"/>
                        <a:t>We’ll be rejecting the Null hypothesis and say that the</a:t>
                      </a:r>
                      <a14:m>
                        <m:oMath xmlns:m="http://schemas.openxmlformats.org/officeDocument/2006/math">
                          <m:r>
                            <a:rPr lang="en-IN"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𝑗</m:t>
                              </m:r>
                            </m:e>
                            <m:sup>
                              <m:r>
                                <a:rPr lang="en-US" b="0" i="1" dirty="0" smtClean="0">
                                  <a:latin typeface="Cambria Math" panose="02040503050406030204" pitchFamily="18" charset="0"/>
                                </a:rPr>
                                <m:t>𝑡h</m:t>
                              </m:r>
                            </m:sup>
                          </m:sSup>
                        </m:oMath>
                      </a14:m>
                      <a:r>
                        <a:rPr lang="en-IN" dirty="0"/>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𝐽</m:t>
                                    </m:r>
                                  </m:sub>
                                </m:sSub>
                              </m:e>
                            </m:d>
                            <m:r>
                              <a:rPr lang="en-US" sz="2000" b="0" i="1" smtClean="0">
                                <a:latin typeface="Cambria Math" panose="02040503050406030204" pitchFamily="18" charset="0"/>
                              </a:rPr>
                              <m:t>&gt; </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f>
                                  <m:fPr>
                                    <m:ctrlPr>
                                      <a:rPr lang="en-US" sz="2000" i="1">
                                        <a:latin typeface="Cambria Math" panose="02040503050406030204" pitchFamily="18" charset="0"/>
                                      </a:rPr>
                                    </m:ctrlPr>
                                  </m:fPr>
                                  <m:num>
                                    <m:r>
                                      <a:rPr lang="en-US" sz="2000" i="1">
                                        <a:latin typeface="Cambria Math" panose="02040503050406030204" pitchFamily="18" charset="0"/>
                                      </a:rPr>
                                      <m:t>𝛼</m:t>
                                    </m:r>
                                  </m:num>
                                  <m:den>
                                    <m:r>
                                      <a:rPr lang="en-US" sz="2000" i="1">
                                        <a:latin typeface="Cambria Math" panose="02040503050406030204" pitchFamily="18" charset="0"/>
                                      </a:rPr>
                                      <m:t>2</m:t>
                                    </m:r>
                                  </m:den>
                                </m:f>
                              </m:sub>
                            </m:sSub>
                          </m:oMath>
                        </m:oMathPara>
                      </a14:m>
                      <a:endParaRPr lang="en-IN" sz="2000" dirty="0"/>
                    </a:p>
                    <a:p>
                      <a:pPr algn="just"/>
                      <a:endParaRPr lang="en-US" dirty="0"/>
                    </a:p>
                  </p:txBody>
                </p:sp>
              </mc:Choice>
              <mc:Fallback>
                <p:sp>
                  <p:nvSpPr>
                    <p:cNvPr id="72" name="TextBox 71">
                      <a:extLst>
                        <a:ext uri="{FF2B5EF4-FFF2-40B4-BE49-F238E27FC236}">
                          <a16:creationId xmlns:a16="http://schemas.microsoft.com/office/drawing/2014/main" id="{6E3ACCD4-73A5-5B8D-7AF6-B481B690D713}"/>
                        </a:ext>
                      </a:extLst>
                    </p:cNvPr>
                    <p:cNvSpPr txBox="1">
                      <a:spLocks noRot="1" noChangeAspect="1" noMove="1" noResize="1" noEditPoints="1" noAdjustHandles="1" noChangeArrowheads="1" noChangeShapeType="1" noTextEdit="1"/>
                    </p:cNvSpPr>
                    <p:nvPr/>
                  </p:nvSpPr>
                  <p:spPr>
                    <a:xfrm>
                      <a:off x="4863548" y="1457741"/>
                      <a:ext cx="4108174" cy="5633145"/>
                    </a:xfrm>
                    <a:prstGeom prst="rect">
                      <a:avLst/>
                    </a:prstGeom>
                    <a:blipFill>
                      <a:blip r:embed="rId3"/>
                      <a:stretch>
                        <a:fillRect l="-923" t="-449" r="-1231"/>
                      </a:stretch>
                    </a:blipFill>
                  </p:spPr>
                  <p:txBody>
                    <a:bodyPr/>
                    <a:lstStyle/>
                    <a:p>
                      <a:r>
                        <a:rPr lang="en-US">
                          <a:noFill/>
                        </a:rPr>
                        <a:t> </a:t>
                      </a:r>
                    </a:p>
                  </p:txBody>
                </p:sp>
              </mc:Fallback>
            </mc:AlternateContent>
          </p:grpSp>
        </p:grpSp>
        <p:sp>
          <p:nvSpPr>
            <p:cNvPr id="67" name="TextBox 66">
              <a:extLst>
                <a:ext uri="{FF2B5EF4-FFF2-40B4-BE49-F238E27FC236}">
                  <a16:creationId xmlns:a16="http://schemas.microsoft.com/office/drawing/2014/main" id="{FC6ED64A-4E67-E944-2D30-EC771944E02B}"/>
                </a:ext>
              </a:extLst>
            </p:cNvPr>
            <p:cNvSpPr txBox="1"/>
            <p:nvPr/>
          </p:nvSpPr>
          <p:spPr>
            <a:xfrm>
              <a:off x="2961402" y="256641"/>
              <a:ext cx="1771650" cy="1446550"/>
            </a:xfrm>
            <a:prstGeom prst="rect">
              <a:avLst/>
            </a:prstGeom>
            <a:noFill/>
          </p:spPr>
          <p:txBody>
            <a:bodyPr wrap="square" rtlCol="0">
              <a:spAutoFit/>
            </a:bodyPr>
            <a:lstStyle/>
            <a:p>
              <a:r>
                <a:rPr lang="en-US" sz="8800" b="1" spc="-300" dirty="0">
                  <a:solidFill>
                    <a:schemeClr val="bg2">
                      <a:lumMod val="25000"/>
                    </a:schemeClr>
                  </a:solidFill>
                  <a:latin typeface="Avenir Next" panose="020B0503020202020204" pitchFamily="34" charset="0"/>
                </a:rPr>
                <a:t>04</a:t>
              </a:r>
            </a:p>
          </p:txBody>
        </p:sp>
      </p:grpSp>
      <p:grpSp>
        <p:nvGrpSpPr>
          <p:cNvPr id="87" name="Group 86">
            <a:extLst>
              <a:ext uri="{FF2B5EF4-FFF2-40B4-BE49-F238E27FC236}">
                <a16:creationId xmlns:a16="http://schemas.microsoft.com/office/drawing/2014/main" id="{B623C67F-BF98-6A7D-38F4-D4B9100E2566}"/>
              </a:ext>
            </a:extLst>
          </p:cNvPr>
          <p:cNvGrpSpPr/>
          <p:nvPr/>
        </p:nvGrpSpPr>
        <p:grpSpPr>
          <a:xfrm>
            <a:off x="-7823200" y="0"/>
            <a:ext cx="10174514" cy="6858000"/>
            <a:chOff x="0" y="0"/>
            <a:chExt cx="10174514" cy="6858000"/>
          </a:xfrm>
        </p:grpSpPr>
        <p:grpSp>
          <p:nvGrpSpPr>
            <p:cNvPr id="88" name="Group 87">
              <a:extLst>
                <a:ext uri="{FF2B5EF4-FFF2-40B4-BE49-F238E27FC236}">
                  <a16:creationId xmlns:a16="http://schemas.microsoft.com/office/drawing/2014/main" id="{C08A269E-DF84-E02F-60A5-90D59154ACBF}"/>
                </a:ext>
              </a:extLst>
            </p:cNvPr>
            <p:cNvGrpSpPr/>
            <p:nvPr/>
          </p:nvGrpSpPr>
          <p:grpSpPr>
            <a:xfrm>
              <a:off x="0" y="0"/>
              <a:ext cx="10107773" cy="6858000"/>
              <a:chOff x="0" y="0"/>
              <a:chExt cx="11682484" cy="6858000"/>
            </a:xfrm>
            <a:solidFill>
              <a:srgbClr val="EADCC9"/>
            </a:solidFill>
          </p:grpSpPr>
          <p:sp>
            <p:nvSpPr>
              <p:cNvPr id="93" name="Rectangle 92">
                <a:extLst>
                  <a:ext uri="{FF2B5EF4-FFF2-40B4-BE49-F238E27FC236}">
                    <a16:creationId xmlns:a16="http://schemas.microsoft.com/office/drawing/2014/main" id="{622B35A7-FC64-0CE9-613E-163EA0BAFB63}"/>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a:extLst>
                  <a:ext uri="{FF2B5EF4-FFF2-40B4-BE49-F238E27FC236}">
                    <a16:creationId xmlns:a16="http://schemas.microsoft.com/office/drawing/2014/main" id="{281106DB-F4F0-99F8-E532-48FABABBA64E}"/>
                  </a:ext>
                </a:extLst>
              </p:cNvPr>
              <p:cNvSpPr/>
              <p:nvPr/>
            </p:nvSpPr>
            <p:spPr>
              <a:xfrm>
                <a:off x="10508777" y="459713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9" name="TextBox 88">
              <a:extLst>
                <a:ext uri="{FF2B5EF4-FFF2-40B4-BE49-F238E27FC236}">
                  <a16:creationId xmlns:a16="http://schemas.microsoft.com/office/drawing/2014/main" id="{A838EFA1-58BA-CF3C-1E1D-452EFA23BDE5}"/>
                </a:ext>
              </a:extLst>
            </p:cNvPr>
            <p:cNvSpPr txBox="1"/>
            <p:nvPr/>
          </p:nvSpPr>
          <p:spPr>
            <a:xfrm>
              <a:off x="9187543" y="483350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90" name="TextBox 89">
              <a:extLst>
                <a:ext uri="{FF2B5EF4-FFF2-40B4-BE49-F238E27FC236}">
                  <a16:creationId xmlns:a16="http://schemas.microsoft.com/office/drawing/2014/main" id="{15E6B32E-6E35-9493-FEA2-175AEF640612}"/>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pic>
          <p:nvPicPr>
            <p:cNvPr id="91" name="Picture 90" descr="A screenshot of a computer code&#10;&#10;Description automatically generated">
              <a:extLst>
                <a:ext uri="{FF2B5EF4-FFF2-40B4-BE49-F238E27FC236}">
                  <a16:creationId xmlns:a16="http://schemas.microsoft.com/office/drawing/2014/main" id="{38695762-2C74-A0D0-69FD-4C151F8D649D}"/>
                </a:ext>
              </a:extLst>
            </p:cNvPr>
            <p:cNvPicPr>
              <a:picLocks noChangeAspect="1"/>
            </p:cNvPicPr>
            <p:nvPr/>
          </p:nvPicPr>
          <p:blipFill>
            <a:blip r:embed="rId4"/>
            <a:stretch>
              <a:fillRect/>
            </a:stretch>
          </p:blipFill>
          <p:spPr>
            <a:xfrm>
              <a:off x="3426842" y="1553789"/>
              <a:ext cx="5346455" cy="4995292"/>
            </a:xfrm>
            <a:prstGeom prst="rect">
              <a:avLst/>
            </a:prstGeom>
          </p:spPr>
        </p:pic>
        <p:sp>
          <p:nvSpPr>
            <p:cNvPr id="92" name="TextBox 91">
              <a:extLst>
                <a:ext uri="{FF2B5EF4-FFF2-40B4-BE49-F238E27FC236}">
                  <a16:creationId xmlns:a16="http://schemas.microsoft.com/office/drawing/2014/main" id="{AF112756-F846-82DA-7F6E-4A068BB27D58}"/>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grpSp>
        <p:nvGrpSpPr>
          <p:cNvPr id="95" name="Group 94">
            <a:extLst>
              <a:ext uri="{FF2B5EF4-FFF2-40B4-BE49-F238E27FC236}">
                <a16:creationId xmlns:a16="http://schemas.microsoft.com/office/drawing/2014/main" id="{98909AB4-2887-FEB6-F4B1-075B5338A6FB}"/>
              </a:ext>
            </a:extLst>
          </p:cNvPr>
          <p:cNvGrpSpPr/>
          <p:nvPr/>
        </p:nvGrpSpPr>
        <p:grpSpPr>
          <a:xfrm>
            <a:off x="-7828869" y="0"/>
            <a:ext cx="9277884" cy="6858000"/>
            <a:chOff x="-789440" y="0"/>
            <a:chExt cx="9277884" cy="6858000"/>
          </a:xfrm>
        </p:grpSpPr>
        <p:grpSp>
          <p:nvGrpSpPr>
            <p:cNvPr id="96" name="Group 95">
              <a:extLst>
                <a:ext uri="{FF2B5EF4-FFF2-40B4-BE49-F238E27FC236}">
                  <a16:creationId xmlns:a16="http://schemas.microsoft.com/office/drawing/2014/main" id="{BF44C467-904D-9CCB-5BF8-D47ECBA1F052}"/>
                </a:ext>
              </a:extLst>
            </p:cNvPr>
            <p:cNvGrpSpPr/>
            <p:nvPr/>
          </p:nvGrpSpPr>
          <p:grpSpPr>
            <a:xfrm>
              <a:off x="-789440" y="0"/>
              <a:ext cx="9277884" cy="6858000"/>
              <a:chOff x="0" y="0"/>
              <a:chExt cx="9277884" cy="6858000"/>
            </a:xfrm>
          </p:grpSpPr>
          <p:grpSp>
            <p:nvGrpSpPr>
              <p:cNvPr id="98" name="Group 97">
                <a:extLst>
                  <a:ext uri="{FF2B5EF4-FFF2-40B4-BE49-F238E27FC236}">
                    <a16:creationId xmlns:a16="http://schemas.microsoft.com/office/drawing/2014/main" id="{4345A16B-88CB-DA1A-2194-B41760226B4C}"/>
                  </a:ext>
                </a:extLst>
              </p:cNvPr>
              <p:cNvGrpSpPr/>
              <p:nvPr/>
            </p:nvGrpSpPr>
            <p:grpSpPr>
              <a:xfrm>
                <a:off x="0" y="0"/>
                <a:ext cx="9277884" cy="6858000"/>
                <a:chOff x="0" y="0"/>
                <a:chExt cx="11682484" cy="6858000"/>
              </a:xfrm>
              <a:solidFill>
                <a:srgbClr val="61A4BB"/>
              </a:solidFill>
            </p:grpSpPr>
            <p:sp>
              <p:nvSpPr>
                <p:cNvPr id="104" name="Rectangle 103">
                  <a:extLst>
                    <a:ext uri="{FF2B5EF4-FFF2-40B4-BE49-F238E27FC236}">
                      <a16:creationId xmlns:a16="http://schemas.microsoft.com/office/drawing/2014/main" id="{15BF44DA-F5CF-03CA-7621-941C1BCADAEB}"/>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ounded Rectangle 104">
                  <a:extLst>
                    <a:ext uri="{FF2B5EF4-FFF2-40B4-BE49-F238E27FC236}">
                      <a16:creationId xmlns:a16="http://schemas.microsoft.com/office/drawing/2014/main" id="{8D52FB8F-8BD9-CA19-8152-38A8D50666F1}"/>
                    </a:ext>
                  </a:extLst>
                </p:cNvPr>
                <p:cNvSpPr/>
                <p:nvPr/>
              </p:nvSpPr>
              <p:spPr>
                <a:xfrm>
                  <a:off x="10508778" y="5726223"/>
                  <a:ext cx="1173706"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TextBox 98">
                <a:extLst>
                  <a:ext uri="{FF2B5EF4-FFF2-40B4-BE49-F238E27FC236}">
                    <a16:creationId xmlns:a16="http://schemas.microsoft.com/office/drawing/2014/main" id="{D51AA858-E77C-A479-DDA7-B1D600662D4D}"/>
                  </a:ext>
                </a:extLst>
              </p:cNvPr>
              <p:cNvSpPr txBox="1"/>
              <p:nvPr/>
            </p:nvSpPr>
            <p:spPr>
              <a:xfrm>
                <a:off x="8463512" y="591766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100" name="TextBox 99">
                <a:extLst>
                  <a:ext uri="{FF2B5EF4-FFF2-40B4-BE49-F238E27FC236}">
                    <a16:creationId xmlns:a16="http://schemas.microsoft.com/office/drawing/2014/main" id="{723F16C5-195E-DDA9-3EA2-D9C1D8770CA2}"/>
                  </a:ext>
                </a:extLst>
              </p:cNvPr>
              <p:cNvSpPr txBox="1"/>
              <p:nvPr/>
            </p:nvSpPr>
            <p:spPr>
              <a:xfrm>
                <a:off x="3830768" y="684897"/>
                <a:ext cx="4114800" cy="630942"/>
              </a:xfrm>
              <a:prstGeom prst="rect">
                <a:avLst/>
              </a:prstGeom>
              <a:noFill/>
            </p:spPr>
            <p:txBody>
              <a:bodyPr wrap="square" rtlCol="0">
                <a:spAutoFit/>
              </a:bodyPr>
              <a:lstStyle/>
              <a:p>
                <a:r>
                  <a:rPr lang="en-US" sz="3500" dirty="0">
                    <a:solidFill>
                      <a:schemeClr val="bg1"/>
                    </a:solidFill>
                  </a:rPr>
                  <a:t>Fitting of </a:t>
                </a:r>
              </a:p>
            </p:txBody>
          </p:sp>
          <p:sp>
            <p:nvSpPr>
              <p:cNvPr id="101" name="TextBox 100">
                <a:extLst>
                  <a:ext uri="{FF2B5EF4-FFF2-40B4-BE49-F238E27FC236}">
                    <a16:creationId xmlns:a16="http://schemas.microsoft.com/office/drawing/2014/main" id="{36F58C88-F070-72EE-8A1B-5219DFD20DA3}"/>
                  </a:ext>
                </a:extLst>
              </p:cNvPr>
              <p:cNvSpPr txBox="1"/>
              <p:nvPr/>
            </p:nvSpPr>
            <p:spPr>
              <a:xfrm>
                <a:off x="3830768" y="1184769"/>
                <a:ext cx="4114800"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102" name="TextBox 101">
                <a:extLst>
                  <a:ext uri="{FF2B5EF4-FFF2-40B4-BE49-F238E27FC236}">
                    <a16:creationId xmlns:a16="http://schemas.microsoft.com/office/drawing/2014/main" id="{D66516FC-9EE4-A32C-25F8-AFF9B0D3DC30}"/>
                  </a:ext>
                </a:extLst>
              </p:cNvPr>
              <p:cNvSpPr txBox="1"/>
              <p:nvPr/>
            </p:nvSpPr>
            <p:spPr>
              <a:xfrm>
                <a:off x="3267054" y="2018825"/>
                <a:ext cx="4073387" cy="3724096"/>
              </a:xfrm>
              <a:prstGeom prst="rect">
                <a:avLst/>
              </a:prstGeom>
              <a:noFill/>
            </p:spPr>
            <p:txBody>
              <a:bodyPr wrap="square" rtlCol="0">
                <a:spAutoFit/>
              </a:bodyPr>
              <a:lstStyle/>
              <a:p>
                <a:pPr algn="just" rtl="0">
                  <a:spcBef>
                    <a:spcPts val="1200"/>
                  </a:spcBef>
                  <a:spcAft>
                    <a:spcPts val="1200"/>
                  </a:spcAft>
                </a:pPr>
                <a:r>
                  <a:rPr lang="en-IN" sz="1800" b="0" i="0" u="none" strike="noStrike" dirty="0">
                    <a:solidFill>
                      <a:schemeClr val="bg1"/>
                    </a:solidFill>
                    <a:effectLst/>
                    <a:latin typeface="Times New Roman" panose="02020603050405020304" pitchFamily="18"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b="0" dirty="0">
                  <a:solidFill>
                    <a:schemeClr val="bg1"/>
                  </a:solidFill>
                  <a:effectLst/>
                  <a:latin typeface="Avenir Next" panose="020B0503020202020204" pitchFamily="34" charset="0"/>
                </a:endParaRPr>
              </a:p>
            </p:txBody>
          </p:sp>
          <p:sp>
            <p:nvSpPr>
              <p:cNvPr id="103" name="TextBox 102">
                <a:extLst>
                  <a:ext uri="{FF2B5EF4-FFF2-40B4-BE49-F238E27FC236}">
                    <a16:creationId xmlns:a16="http://schemas.microsoft.com/office/drawing/2014/main" id="{9F014644-3C0B-9CA7-7CA9-761C32C32995}"/>
                  </a:ext>
                </a:extLst>
              </p:cNvPr>
              <p:cNvSpPr txBox="1"/>
              <p:nvPr/>
            </p:nvSpPr>
            <p:spPr>
              <a:xfrm>
                <a:off x="3267054" y="5191067"/>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97" name="TextBox 96">
              <a:extLst>
                <a:ext uri="{FF2B5EF4-FFF2-40B4-BE49-F238E27FC236}">
                  <a16:creationId xmlns:a16="http://schemas.microsoft.com/office/drawing/2014/main" id="{7CCAEABD-CC74-F92C-C1D1-DECA6B70D45D}"/>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678116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AF7"/>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C667D6F-5C11-F233-EA1D-85636BBA7E37}"/>
              </a:ext>
            </a:extLst>
          </p:cNvPr>
          <p:cNvGrpSpPr/>
          <p:nvPr/>
        </p:nvGrpSpPr>
        <p:grpSpPr>
          <a:xfrm>
            <a:off x="11062338" y="167271"/>
            <a:ext cx="1129662" cy="6983337"/>
            <a:chOff x="11062338" y="167271"/>
            <a:chExt cx="1129662" cy="6983337"/>
          </a:xfrm>
        </p:grpSpPr>
        <p:grpSp>
          <p:nvGrpSpPr>
            <p:cNvPr id="10" name="Group 9">
              <a:extLst>
                <a:ext uri="{FF2B5EF4-FFF2-40B4-BE49-F238E27FC236}">
                  <a16:creationId xmlns:a16="http://schemas.microsoft.com/office/drawing/2014/main" id="{05ED74B1-F6A0-33C7-00C1-47426FF4D5B2}"/>
                </a:ext>
              </a:extLst>
            </p:cNvPr>
            <p:cNvGrpSpPr/>
            <p:nvPr/>
          </p:nvGrpSpPr>
          <p:grpSpPr>
            <a:xfrm>
              <a:off x="11062338" y="3328416"/>
              <a:ext cx="1129662" cy="3822192"/>
              <a:chOff x="8644905" y="2327895"/>
              <a:chExt cx="1129662" cy="3822192"/>
            </a:xfrm>
          </p:grpSpPr>
          <p:sp>
            <p:nvSpPr>
              <p:cNvPr id="3" name="TextBox 2">
                <a:extLst>
                  <a:ext uri="{FF2B5EF4-FFF2-40B4-BE49-F238E27FC236}">
                    <a16:creationId xmlns:a16="http://schemas.microsoft.com/office/drawing/2014/main" id="{508F76D3-B40C-2053-0247-255B287DCB95}"/>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4" name="TextBox 3">
                <a:extLst>
                  <a:ext uri="{FF2B5EF4-FFF2-40B4-BE49-F238E27FC236}">
                    <a16:creationId xmlns:a16="http://schemas.microsoft.com/office/drawing/2014/main" id="{EF62E193-4A09-75C1-F08D-F12263B38405}"/>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5" name="TextBox 4">
              <a:extLst>
                <a:ext uri="{FF2B5EF4-FFF2-40B4-BE49-F238E27FC236}">
                  <a16:creationId xmlns:a16="http://schemas.microsoft.com/office/drawing/2014/main" id="{89E02B6A-F428-9B63-3519-8EAEED551647}"/>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34" name="Group 33">
            <a:extLst>
              <a:ext uri="{FF2B5EF4-FFF2-40B4-BE49-F238E27FC236}">
                <a16:creationId xmlns:a16="http://schemas.microsoft.com/office/drawing/2014/main" id="{67509065-4B94-5141-F863-783A580950A2}"/>
              </a:ext>
            </a:extLst>
          </p:cNvPr>
          <p:cNvGrpSpPr/>
          <p:nvPr/>
        </p:nvGrpSpPr>
        <p:grpSpPr>
          <a:xfrm>
            <a:off x="0" y="0"/>
            <a:ext cx="11736832" cy="6858000"/>
            <a:chOff x="-493776" y="0"/>
            <a:chExt cx="11736832" cy="6858000"/>
          </a:xfrm>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solidFill>
              <a:srgbClr val="A2C679"/>
            </a:solid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solidFill>
              <a:srgbClr val="A2C679"/>
            </a:solid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no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432288" y="679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01</a:t>
              </a:r>
            </a:p>
          </p:txBody>
        </p:sp>
      </p:grpSp>
      <p:grpSp>
        <p:nvGrpSpPr>
          <p:cNvPr id="47" name="Group 46">
            <a:extLst>
              <a:ext uri="{FF2B5EF4-FFF2-40B4-BE49-F238E27FC236}">
                <a16:creationId xmlns:a16="http://schemas.microsoft.com/office/drawing/2014/main" id="{5329310F-130C-4BF4-1083-783D43D32584}"/>
              </a:ext>
            </a:extLst>
          </p:cNvPr>
          <p:cNvGrpSpPr/>
          <p:nvPr/>
        </p:nvGrpSpPr>
        <p:grpSpPr>
          <a:xfrm>
            <a:off x="-92765" y="0"/>
            <a:ext cx="10963657" cy="6858000"/>
            <a:chOff x="-1" y="0"/>
            <a:chExt cx="10963657" cy="6858000"/>
          </a:xfrm>
        </p:grpSpPr>
        <p:grpSp>
          <p:nvGrpSpPr>
            <p:cNvPr id="48" name="Group 47">
              <a:extLst>
                <a:ext uri="{FF2B5EF4-FFF2-40B4-BE49-F238E27FC236}">
                  <a16:creationId xmlns:a16="http://schemas.microsoft.com/office/drawing/2014/main" id="{56BB801E-1C34-B0EE-3247-BC234155D120}"/>
                </a:ext>
              </a:extLst>
            </p:cNvPr>
            <p:cNvGrpSpPr/>
            <p:nvPr/>
          </p:nvGrpSpPr>
          <p:grpSpPr>
            <a:xfrm>
              <a:off x="-1" y="0"/>
              <a:ext cx="10925469" cy="6858000"/>
              <a:chOff x="0" y="0"/>
              <a:chExt cx="11682484" cy="6858000"/>
            </a:xfrm>
            <a:solidFill>
              <a:srgbClr val="D2DE45"/>
            </a:solidFill>
          </p:grpSpPr>
          <p:sp>
            <p:nvSpPr>
              <p:cNvPr id="54" name="Rectangle 53">
                <a:extLst>
                  <a:ext uri="{FF2B5EF4-FFF2-40B4-BE49-F238E27FC236}">
                    <a16:creationId xmlns:a16="http://schemas.microsoft.com/office/drawing/2014/main" id="{FDDC6623-AED7-9C6E-54F9-3EE7AE217200}"/>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0F8311D2-3FEE-07C6-9D88-33D3E106AA9C}"/>
                  </a:ext>
                </a:extLst>
              </p:cNvPr>
              <p:cNvSpPr/>
              <p:nvPr/>
            </p:nvSpPr>
            <p:spPr>
              <a:xfrm>
                <a:off x="10508777" y="1869747"/>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2">
              <a:extLst>
                <a:ext uri="{FF2B5EF4-FFF2-40B4-BE49-F238E27FC236}">
                  <a16:creationId xmlns:a16="http://schemas.microsoft.com/office/drawing/2014/main" id="{E87ADCE8-FA54-993B-DC07-00C08DA88E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EFF0ECD6-4E20-A64E-EC43-AF2451B2176A}"/>
                </a:ext>
              </a:extLst>
            </p:cNvPr>
            <p:cNvGrpSpPr/>
            <p:nvPr/>
          </p:nvGrpSpPr>
          <p:grpSpPr>
            <a:xfrm>
              <a:off x="5621558" y="404590"/>
              <a:ext cx="2492597" cy="1079942"/>
              <a:chOff x="6270988" y="578326"/>
              <a:chExt cx="4136793" cy="1079942"/>
            </a:xfrm>
          </p:grpSpPr>
          <p:sp>
            <p:nvSpPr>
              <p:cNvPr id="52" name="TextBox 51">
                <a:extLst>
                  <a:ext uri="{FF2B5EF4-FFF2-40B4-BE49-F238E27FC236}">
                    <a16:creationId xmlns:a16="http://schemas.microsoft.com/office/drawing/2014/main" id="{C4102270-D376-3655-5E18-C8BD9A966A81}"/>
                  </a:ext>
                </a:extLst>
              </p:cNvPr>
              <p:cNvSpPr txBox="1"/>
              <p:nvPr/>
            </p:nvSpPr>
            <p:spPr>
              <a:xfrm>
                <a:off x="6292981" y="578326"/>
                <a:ext cx="4114800" cy="630942"/>
              </a:xfrm>
              <a:prstGeom prst="rect">
                <a:avLst/>
              </a:prstGeom>
              <a:noFill/>
            </p:spPr>
            <p:txBody>
              <a:bodyPr wrap="square" rtlCol="0">
                <a:spAutoFit/>
              </a:bodyPr>
              <a:lstStyle/>
              <a:p>
                <a:r>
                  <a:rPr lang="en-US" sz="3500" dirty="0"/>
                  <a:t>Correlation</a:t>
                </a:r>
              </a:p>
            </p:txBody>
          </p:sp>
          <p:sp>
            <p:nvSpPr>
              <p:cNvPr id="53" name="TextBox 52">
                <a:extLst>
                  <a:ext uri="{FF2B5EF4-FFF2-40B4-BE49-F238E27FC236}">
                    <a16:creationId xmlns:a16="http://schemas.microsoft.com/office/drawing/2014/main" id="{05EFFC18-8D14-69BE-62B0-E25D63B7A1B2}"/>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51" name="TextBox 50">
              <a:extLst>
                <a:ext uri="{FF2B5EF4-FFF2-40B4-BE49-F238E27FC236}">
                  <a16:creationId xmlns:a16="http://schemas.microsoft.com/office/drawing/2014/main" id="{FEF2CCD4-1AE1-E32D-E421-8E5C52E2CFA5}"/>
                </a:ext>
              </a:extLst>
            </p:cNvPr>
            <p:cNvSpPr txBox="1"/>
            <p:nvPr/>
          </p:nvSpPr>
          <p:spPr>
            <a:xfrm>
              <a:off x="10152888" y="2076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grpSp>
        <p:nvGrpSpPr>
          <p:cNvPr id="75" name="Group 74">
            <a:extLst>
              <a:ext uri="{FF2B5EF4-FFF2-40B4-BE49-F238E27FC236}">
                <a16:creationId xmlns:a16="http://schemas.microsoft.com/office/drawing/2014/main" id="{0A5CB8BE-6A8E-A7E7-0F54-D4EA729B2082}"/>
              </a:ext>
            </a:extLst>
          </p:cNvPr>
          <p:cNvGrpSpPr/>
          <p:nvPr/>
        </p:nvGrpSpPr>
        <p:grpSpPr>
          <a:xfrm>
            <a:off x="-132522" y="0"/>
            <a:ext cx="10148923" cy="7090886"/>
            <a:chOff x="0" y="0"/>
            <a:chExt cx="10148923" cy="7090886"/>
          </a:xfrm>
        </p:grpSpPr>
        <p:grpSp>
          <p:nvGrpSpPr>
            <p:cNvPr id="76" name="Group 75">
              <a:extLst>
                <a:ext uri="{FF2B5EF4-FFF2-40B4-BE49-F238E27FC236}">
                  <a16:creationId xmlns:a16="http://schemas.microsoft.com/office/drawing/2014/main" id="{85512B17-17D4-EECB-262C-9021E2695A80}"/>
                </a:ext>
              </a:extLst>
            </p:cNvPr>
            <p:cNvGrpSpPr/>
            <p:nvPr/>
          </p:nvGrpSpPr>
          <p:grpSpPr>
            <a:xfrm>
              <a:off x="0" y="0"/>
              <a:ext cx="10107773" cy="6858000"/>
              <a:chOff x="0" y="0"/>
              <a:chExt cx="11682484" cy="6858000"/>
            </a:xfrm>
            <a:solidFill>
              <a:srgbClr val="FFFDDE"/>
            </a:solidFill>
          </p:grpSpPr>
          <p:sp>
            <p:nvSpPr>
              <p:cNvPr id="83" name="Rectangle 82">
                <a:extLst>
                  <a:ext uri="{FF2B5EF4-FFF2-40B4-BE49-F238E27FC236}">
                    <a16:creationId xmlns:a16="http://schemas.microsoft.com/office/drawing/2014/main" id="{130CD038-20C4-A4B9-9257-2E175148758F}"/>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888C319D-6C48-DD9E-D21F-9BAFD00DB65B}"/>
                  </a:ext>
                </a:extLst>
              </p:cNvPr>
              <p:cNvSpPr/>
              <p:nvPr/>
            </p:nvSpPr>
            <p:spPr>
              <a:xfrm>
                <a:off x="10508777" y="3261825"/>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a:extLst>
                <a:ext uri="{FF2B5EF4-FFF2-40B4-BE49-F238E27FC236}">
                  <a16:creationId xmlns:a16="http://schemas.microsoft.com/office/drawing/2014/main" id="{D2632840-6406-5126-E95A-760FB09CF3AA}"/>
                </a:ext>
              </a:extLst>
            </p:cNvPr>
            <p:cNvSpPr txBox="1"/>
            <p:nvPr/>
          </p:nvSpPr>
          <p:spPr>
            <a:xfrm>
              <a:off x="9338155" y="3454654"/>
              <a:ext cx="810768" cy="707886"/>
            </a:xfrm>
            <a:prstGeom prst="rect">
              <a:avLst/>
            </a:prstGeom>
            <a:noFill/>
          </p:spPr>
          <p:txBody>
            <a:bodyPr wrap="square" rtlCol="0">
              <a:spAutoFit/>
            </a:bodyPr>
            <a:lstStyle/>
            <a:p>
              <a:r>
                <a:rPr lang="en-US" sz="4000" b="1" spc="-300" dirty="0">
                  <a:latin typeface="Avenir Next" panose="020B0503020202020204" pitchFamily="34" charset="0"/>
                </a:rPr>
                <a:t>03</a:t>
              </a:r>
            </a:p>
          </p:txBody>
        </p:sp>
        <p:grpSp>
          <p:nvGrpSpPr>
            <p:cNvPr id="78" name="Group 77">
              <a:extLst>
                <a:ext uri="{FF2B5EF4-FFF2-40B4-BE49-F238E27FC236}">
                  <a16:creationId xmlns:a16="http://schemas.microsoft.com/office/drawing/2014/main" id="{95B9D4AD-3D46-6A96-F7ED-B11EFB479890}"/>
                </a:ext>
              </a:extLst>
            </p:cNvPr>
            <p:cNvGrpSpPr/>
            <p:nvPr/>
          </p:nvGrpSpPr>
          <p:grpSpPr>
            <a:xfrm>
              <a:off x="4585252" y="285321"/>
              <a:ext cx="4108174" cy="6805565"/>
              <a:chOff x="4863548" y="285321"/>
              <a:chExt cx="4108174" cy="6805565"/>
            </a:xfrm>
          </p:grpSpPr>
          <p:grpSp>
            <p:nvGrpSpPr>
              <p:cNvPr id="79" name="Group 78">
                <a:extLst>
                  <a:ext uri="{FF2B5EF4-FFF2-40B4-BE49-F238E27FC236}">
                    <a16:creationId xmlns:a16="http://schemas.microsoft.com/office/drawing/2014/main" id="{AF23B857-FE9F-F63F-B7A9-4A14A14456F7}"/>
                  </a:ext>
                </a:extLst>
              </p:cNvPr>
              <p:cNvGrpSpPr/>
              <p:nvPr/>
            </p:nvGrpSpPr>
            <p:grpSpPr>
              <a:xfrm>
                <a:off x="4937753" y="285321"/>
                <a:ext cx="3959764" cy="1146203"/>
                <a:chOff x="5184236" y="444347"/>
                <a:chExt cx="3959764" cy="1146203"/>
              </a:xfrm>
            </p:grpSpPr>
            <p:sp>
              <p:nvSpPr>
                <p:cNvPr id="81" name="TextBox 80">
                  <a:extLst>
                    <a:ext uri="{FF2B5EF4-FFF2-40B4-BE49-F238E27FC236}">
                      <a16:creationId xmlns:a16="http://schemas.microsoft.com/office/drawing/2014/main" id="{518082CB-FF0F-6FF5-A45B-F5F4021CFDC6}"/>
                    </a:ext>
                  </a:extLst>
                </p:cNvPr>
                <p:cNvSpPr txBox="1"/>
                <p:nvPr/>
              </p:nvSpPr>
              <p:spPr>
                <a:xfrm>
                  <a:off x="5184236" y="444347"/>
                  <a:ext cx="3959764" cy="630942"/>
                </a:xfrm>
                <a:prstGeom prst="rect">
                  <a:avLst/>
                </a:prstGeom>
                <a:noFill/>
              </p:spPr>
              <p:txBody>
                <a:bodyPr wrap="square" rtlCol="0">
                  <a:spAutoFit/>
                </a:bodyPr>
                <a:lstStyle/>
                <a:p>
                  <a:r>
                    <a:rPr lang="en-US" sz="3500" dirty="0"/>
                    <a:t>Test Significance of </a:t>
                  </a:r>
                </a:p>
              </p:txBody>
            </p:sp>
            <p:sp>
              <p:nvSpPr>
                <p:cNvPr id="82" name="TextBox 81">
                  <a:extLst>
                    <a:ext uri="{FF2B5EF4-FFF2-40B4-BE49-F238E27FC236}">
                      <a16:creationId xmlns:a16="http://schemas.microsoft.com/office/drawing/2014/main" id="{1800B44F-8FEA-9DA7-2421-6CA8DBB0DDC5}"/>
                    </a:ext>
                  </a:extLst>
                </p:cNvPr>
                <p:cNvSpPr txBox="1"/>
                <p:nvPr/>
              </p:nvSpPr>
              <p:spPr>
                <a:xfrm>
                  <a:off x="5184236" y="944219"/>
                  <a:ext cx="2820077" cy="646331"/>
                </a:xfrm>
                <a:prstGeom prst="rect">
                  <a:avLst/>
                </a:prstGeom>
                <a:noFill/>
              </p:spPr>
              <p:txBody>
                <a:bodyPr wrap="square" rtlCol="0">
                  <a:spAutoFit/>
                </a:bodyPr>
                <a:lstStyle/>
                <a:p>
                  <a:r>
                    <a:rPr lang="en-IN" sz="3600" b="1" i="0" dirty="0">
                      <a:effectLst/>
                      <a:latin typeface="Avenir Next" panose="020B0503020202020204" pitchFamily="34" charset="0"/>
                    </a:rPr>
                    <a:t>Parameters</a:t>
                  </a:r>
                  <a:endParaRPr lang="en-US" sz="3500" b="1" dirty="0"/>
                </a:p>
              </p:txBody>
            </p:sp>
          </p:gr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C7F29507-0D21-3BD2-1382-5E67E4CA74F3}"/>
                      </a:ext>
                    </a:extLst>
                  </p:cNvPr>
                  <p:cNvSpPr txBox="1"/>
                  <p:nvPr/>
                </p:nvSpPr>
                <p:spPr>
                  <a:xfrm>
                    <a:off x="4863548" y="1457741"/>
                    <a:ext cx="4108174" cy="5633145"/>
                  </a:xfrm>
                  <a:prstGeom prst="rect">
                    <a:avLst/>
                  </a:prstGeom>
                  <a:noFill/>
                </p:spPr>
                <p:txBody>
                  <a:bodyPr wrap="square" rtlCol="0">
                    <a:spAutoFit/>
                  </a:bodyPr>
                  <a:lstStyle/>
                  <a:p>
                    <a:pPr algn="just"/>
                    <a:r>
                      <a:rPr lang="en-US" dirty="0"/>
                      <a:t>For testing the significance of the parameters, we’ll be using wald’s t test statistics </a:t>
                    </a:r>
                    <a:r>
                      <a:rPr lang="en-IN" sz="1800" b="0" i="0" u="none" strike="noStrike" dirty="0">
                        <a:solidFill>
                          <a:srgbClr val="000000"/>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𝑥</m:t>
                            </m:r>
                          </m:e>
                          <m:sub>
                            <m:r>
                              <a:rPr lang="en-US" sz="1800" b="0" i="1" u="none" strike="noStrike" smtClean="0">
                                <a:solidFill>
                                  <a:srgbClr val="000000"/>
                                </a:solidFill>
                                <a:effectLst/>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or not. We’re to test </a:t>
                    </a:r>
                  </a:p>
                  <a:p>
                    <a:pPr algn="just"/>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Covariate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a:t>
                    </a:r>
                  </a:p>
                  <a:p>
                    <a:pPr algn="just"/>
                    <a:r>
                      <a:rPr lang="en-IN" dirty="0">
                        <a:solidFill>
                          <a:srgbClr val="000000"/>
                        </a:solidFill>
                        <a:latin typeface="Times New Roman" panose="02020603050405020304" pitchFamily="18" charset="0"/>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 </m:t>
                        </m:r>
                      </m:oMath>
                    </a14:m>
                    <a:r>
                      <a:rPr lang="en-IN" sz="1800" b="0" i="0" u="none" strike="noStrike" dirty="0">
                        <a:solidFill>
                          <a:srgbClr val="000000"/>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endParaRPr lang="en-IN" b="0" dirty="0">
                      <a:effectLst/>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           </a:t>
                    </a:r>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𝛽</m:t>
                            </m:r>
                          </m:e>
                          <m:sub>
                            <m:r>
                              <a:rPr lang="en-US" sz="1800" b="0" i="1" u="none" strike="noStrike" smtClean="0">
                                <a:solidFill>
                                  <a:srgbClr val="000000"/>
                                </a:solidFill>
                                <a:effectLst/>
                                <a:latin typeface="Cambria Math" panose="02040503050406030204" pitchFamily="18" charset="0"/>
                              </a:rPr>
                              <m:t>𝑗</m:t>
                            </m:r>
                          </m:sub>
                        </m:sSub>
                        <m:r>
                          <a:rPr lang="en-US" sz="1800" b="0" i="1" u="none" strike="noStrike" smtClean="0">
                            <a:solidFill>
                              <a:srgbClr val="000000"/>
                            </a:solidFill>
                            <a:effectLst/>
                            <a:latin typeface="Cambria Math" panose="02040503050406030204" pitchFamily="18" charset="0"/>
                          </a:rPr>
                          <m:t>=0</m:t>
                        </m:r>
                      </m:oMath>
                    </a14:m>
                    <a:r>
                      <a:rPr lang="en-IN"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IN" sz="1800" b="0" i="0" u="none" strike="noStrike" dirty="0">
                      <a:solidFill>
                        <a:srgbClr val="000000"/>
                      </a:solidFill>
                      <a:effectLst/>
                      <a:latin typeface="Times New Roman" panose="02020603050405020304" pitchFamily="18" charset="0"/>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𝑡</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num>
                            <m:den>
                              <m:r>
                                <a:rPr lang="en-US" b="0" i="1" smtClean="0">
                                  <a:solidFill>
                                    <a:srgbClr val="000000"/>
                                  </a:solidFill>
                                  <a:latin typeface="Cambria Math" panose="02040503050406030204" pitchFamily="18" charset="0"/>
                                </a:rPr>
                                <m:t>𝑆</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(0,1)</m:t>
                          </m:r>
                        </m:oMath>
                      </m:oMathPara>
                    </a14:m>
                    <a:endParaRPr lang="en-IN" dirty="0">
                      <a:solidFill>
                        <a:srgbClr val="000000"/>
                      </a:solidFill>
                      <a:latin typeface="Times New Roman" panose="02020603050405020304" pitchFamily="18" charset="0"/>
                    </a:endParaRPr>
                  </a:p>
                  <a:p>
                    <a:pPr algn="just"/>
                    <a:r>
                      <a:rPr lang="en-IN" sz="1800" b="0" i="0" u="none" strike="noStrike" dirty="0">
                        <a:solidFill>
                          <a:srgbClr val="000000"/>
                        </a:solidFill>
                        <a:effectLst/>
                        <a:latin typeface="Times New Roman" panose="02020603050405020304" pitchFamily="18" charset="0"/>
                      </a:rPr>
                      <a:t>[Under H0]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br>
                      <a:rPr lang="en-IN" dirty="0"/>
                    </a:br>
                    <a:r>
                      <a:rPr lang="en-IN" dirty="0"/>
                      <a:t>We’ll be rejecting the Null hypothesis and say that the</a:t>
                    </a:r>
                    <a14:m>
                      <m:oMath xmlns:m="http://schemas.openxmlformats.org/officeDocument/2006/math">
                        <m:r>
                          <a:rPr lang="en-IN"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𝑗</m:t>
                            </m:r>
                          </m:e>
                          <m:sup>
                            <m:r>
                              <a:rPr lang="en-US" b="0" i="1" dirty="0" smtClean="0">
                                <a:latin typeface="Cambria Math" panose="02040503050406030204" pitchFamily="18" charset="0"/>
                              </a:rPr>
                              <m:t>𝑡h</m:t>
                            </m:r>
                          </m:sup>
                        </m:sSup>
                      </m:oMath>
                    </a14:m>
                    <a:r>
                      <a:rPr lang="en-IN" dirty="0"/>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𝐽</m:t>
                                  </m:r>
                                </m:sub>
                              </m:sSub>
                            </m:e>
                          </m:d>
                          <m:r>
                            <a:rPr lang="en-US" sz="2000" b="0" i="1" smtClean="0">
                              <a:latin typeface="Cambria Math" panose="02040503050406030204" pitchFamily="18" charset="0"/>
                            </a:rPr>
                            <m:t>&gt; </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f>
                                <m:fPr>
                                  <m:ctrlPr>
                                    <a:rPr lang="en-US" sz="2000" i="1">
                                      <a:latin typeface="Cambria Math" panose="02040503050406030204" pitchFamily="18" charset="0"/>
                                    </a:rPr>
                                  </m:ctrlPr>
                                </m:fPr>
                                <m:num>
                                  <m:r>
                                    <a:rPr lang="en-US" sz="2000" i="1">
                                      <a:latin typeface="Cambria Math" panose="02040503050406030204" pitchFamily="18" charset="0"/>
                                    </a:rPr>
                                    <m:t>𝛼</m:t>
                                  </m:r>
                                </m:num>
                                <m:den>
                                  <m:r>
                                    <a:rPr lang="en-US" sz="2000" i="1">
                                      <a:latin typeface="Cambria Math" panose="02040503050406030204" pitchFamily="18" charset="0"/>
                                    </a:rPr>
                                    <m:t>2</m:t>
                                  </m:r>
                                </m:den>
                              </m:f>
                            </m:sub>
                          </m:sSub>
                        </m:oMath>
                      </m:oMathPara>
                    </a14:m>
                    <a:endParaRPr lang="en-IN" sz="2000" dirty="0"/>
                  </a:p>
                  <a:p>
                    <a:pPr algn="just"/>
                    <a:endParaRPr lang="en-US" dirty="0"/>
                  </a:p>
                </p:txBody>
              </p:sp>
            </mc:Choice>
            <mc:Fallback>
              <p:sp>
                <p:nvSpPr>
                  <p:cNvPr id="80" name="TextBox 79">
                    <a:extLst>
                      <a:ext uri="{FF2B5EF4-FFF2-40B4-BE49-F238E27FC236}">
                        <a16:creationId xmlns:a16="http://schemas.microsoft.com/office/drawing/2014/main" id="{C7F29507-0D21-3BD2-1382-5E67E4CA74F3}"/>
                      </a:ext>
                    </a:extLst>
                  </p:cNvPr>
                  <p:cNvSpPr txBox="1">
                    <a:spLocks noRot="1" noChangeAspect="1" noMove="1" noResize="1" noEditPoints="1" noAdjustHandles="1" noChangeArrowheads="1" noChangeShapeType="1" noTextEdit="1"/>
                  </p:cNvSpPr>
                  <p:nvPr/>
                </p:nvSpPr>
                <p:spPr>
                  <a:xfrm>
                    <a:off x="4863548" y="1457741"/>
                    <a:ext cx="4108174" cy="5633145"/>
                  </a:xfrm>
                  <a:prstGeom prst="rect">
                    <a:avLst/>
                  </a:prstGeom>
                  <a:blipFill>
                    <a:blip r:embed="rId3"/>
                    <a:stretch>
                      <a:fillRect l="-1235" t="-449" r="-1543"/>
                    </a:stretch>
                  </a:blipFill>
                </p:spPr>
                <p:txBody>
                  <a:bodyPr/>
                  <a:lstStyle/>
                  <a:p>
                    <a:r>
                      <a:rPr lang="en-US">
                        <a:noFill/>
                      </a:rPr>
                      <a:t> </a:t>
                    </a:r>
                  </a:p>
                </p:txBody>
              </p:sp>
            </mc:Fallback>
          </mc:AlternateContent>
        </p:grpSp>
      </p:grpSp>
      <p:grpSp>
        <p:nvGrpSpPr>
          <p:cNvPr id="46" name="Group 45">
            <a:extLst>
              <a:ext uri="{FF2B5EF4-FFF2-40B4-BE49-F238E27FC236}">
                <a16:creationId xmlns:a16="http://schemas.microsoft.com/office/drawing/2014/main" id="{C78DDDDE-0DB0-FE91-803F-55EF80FF7EA7}"/>
              </a:ext>
            </a:extLst>
          </p:cNvPr>
          <p:cNvGrpSpPr/>
          <p:nvPr/>
        </p:nvGrpSpPr>
        <p:grpSpPr>
          <a:xfrm>
            <a:off x="-812800" y="0"/>
            <a:ext cx="10174514" cy="6858000"/>
            <a:chOff x="0" y="0"/>
            <a:chExt cx="10174514" cy="6858000"/>
          </a:xfrm>
        </p:grpSpPr>
        <p:grpSp>
          <p:nvGrpSpPr>
            <p:cNvPr id="12" name="Group 11">
              <a:extLst>
                <a:ext uri="{FF2B5EF4-FFF2-40B4-BE49-F238E27FC236}">
                  <a16:creationId xmlns:a16="http://schemas.microsoft.com/office/drawing/2014/main" id="{684B3395-E742-0F54-68A3-728A1A79B4E9}"/>
                </a:ext>
              </a:extLst>
            </p:cNvPr>
            <p:cNvGrpSpPr/>
            <p:nvPr/>
          </p:nvGrpSpPr>
          <p:grpSpPr>
            <a:xfrm>
              <a:off x="0" y="0"/>
              <a:ext cx="10107773" cy="6858000"/>
              <a:chOff x="0" y="0"/>
              <a:chExt cx="11682484" cy="6858000"/>
            </a:xfrm>
            <a:solidFill>
              <a:srgbClr val="EADCC9"/>
            </a:solidFill>
          </p:grpSpPr>
          <p:sp>
            <p:nvSpPr>
              <p:cNvPr id="23" name="Rectangle 22">
                <a:extLst>
                  <a:ext uri="{FF2B5EF4-FFF2-40B4-BE49-F238E27FC236}">
                    <a16:creationId xmlns:a16="http://schemas.microsoft.com/office/drawing/2014/main" id="{9E47ADD5-F9E6-931D-B571-2B6E7ADE3412}"/>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2B77D2DA-F4A4-81AF-C8A0-08BD520E633B}"/>
                  </a:ext>
                </a:extLst>
              </p:cNvPr>
              <p:cNvSpPr/>
              <p:nvPr/>
            </p:nvSpPr>
            <p:spPr>
              <a:xfrm>
                <a:off x="10508777" y="459713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A72E01A5-D489-B6FC-AD22-0E512B9CDB0D}"/>
                </a:ext>
              </a:extLst>
            </p:cNvPr>
            <p:cNvSpPr txBox="1"/>
            <p:nvPr/>
          </p:nvSpPr>
          <p:spPr>
            <a:xfrm>
              <a:off x="9187543" y="483350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21" name="TextBox 20">
              <a:extLst>
                <a:ext uri="{FF2B5EF4-FFF2-40B4-BE49-F238E27FC236}">
                  <a16:creationId xmlns:a16="http://schemas.microsoft.com/office/drawing/2014/main" id="{4842956F-7E73-3F0A-D9FB-272751D020F5}"/>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pic>
          <p:nvPicPr>
            <p:cNvPr id="44" name="Picture 43" descr="A screenshot of a computer code&#10;&#10;Description automatically generated">
              <a:extLst>
                <a:ext uri="{FF2B5EF4-FFF2-40B4-BE49-F238E27FC236}">
                  <a16:creationId xmlns:a16="http://schemas.microsoft.com/office/drawing/2014/main" id="{ABD606FA-8237-1FE1-433F-93377F3DD63E}"/>
                </a:ext>
              </a:extLst>
            </p:cNvPr>
            <p:cNvPicPr>
              <a:picLocks noChangeAspect="1"/>
            </p:cNvPicPr>
            <p:nvPr/>
          </p:nvPicPr>
          <p:blipFill>
            <a:blip r:embed="rId4"/>
            <a:stretch>
              <a:fillRect/>
            </a:stretch>
          </p:blipFill>
          <p:spPr>
            <a:xfrm>
              <a:off x="3426842" y="1553789"/>
              <a:ext cx="5346455" cy="4995292"/>
            </a:xfrm>
            <a:prstGeom prst="rect">
              <a:avLst/>
            </a:prstGeom>
          </p:spPr>
        </p:pic>
        <p:sp>
          <p:nvSpPr>
            <p:cNvPr id="45" name="TextBox 44">
              <a:extLst>
                <a:ext uri="{FF2B5EF4-FFF2-40B4-BE49-F238E27FC236}">
                  <a16:creationId xmlns:a16="http://schemas.microsoft.com/office/drawing/2014/main" id="{F4E8A88F-7BBB-CAF6-93FA-736B891AE57D}"/>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grpSp>
        <p:nvGrpSpPr>
          <p:cNvPr id="18" name="Group 17">
            <a:extLst>
              <a:ext uri="{FF2B5EF4-FFF2-40B4-BE49-F238E27FC236}">
                <a16:creationId xmlns:a16="http://schemas.microsoft.com/office/drawing/2014/main" id="{4D1C3031-14CA-8E84-9819-4BC50B313141}"/>
              </a:ext>
            </a:extLst>
          </p:cNvPr>
          <p:cNvGrpSpPr/>
          <p:nvPr/>
        </p:nvGrpSpPr>
        <p:grpSpPr>
          <a:xfrm>
            <a:off x="-7828869" y="0"/>
            <a:ext cx="9277884" cy="6858000"/>
            <a:chOff x="-789440" y="0"/>
            <a:chExt cx="9277884" cy="6858000"/>
          </a:xfrm>
        </p:grpSpPr>
        <p:grpSp>
          <p:nvGrpSpPr>
            <p:cNvPr id="56" name="Group 55">
              <a:extLst>
                <a:ext uri="{FF2B5EF4-FFF2-40B4-BE49-F238E27FC236}">
                  <a16:creationId xmlns:a16="http://schemas.microsoft.com/office/drawing/2014/main" id="{5F8285DB-07D2-9CFA-6504-6F38EF503AAC}"/>
                </a:ext>
              </a:extLst>
            </p:cNvPr>
            <p:cNvGrpSpPr/>
            <p:nvPr/>
          </p:nvGrpSpPr>
          <p:grpSpPr>
            <a:xfrm>
              <a:off x="-789440" y="0"/>
              <a:ext cx="9277884" cy="6858000"/>
              <a:chOff x="0" y="0"/>
              <a:chExt cx="9277884" cy="6858000"/>
            </a:xfrm>
          </p:grpSpPr>
          <p:grpSp>
            <p:nvGrpSpPr>
              <p:cNvPr id="57" name="Group 56">
                <a:extLst>
                  <a:ext uri="{FF2B5EF4-FFF2-40B4-BE49-F238E27FC236}">
                    <a16:creationId xmlns:a16="http://schemas.microsoft.com/office/drawing/2014/main" id="{E1832517-90C0-21E6-543B-A0C4186BDA45}"/>
                  </a:ext>
                </a:extLst>
              </p:cNvPr>
              <p:cNvGrpSpPr/>
              <p:nvPr/>
            </p:nvGrpSpPr>
            <p:grpSpPr>
              <a:xfrm>
                <a:off x="0" y="0"/>
                <a:ext cx="9277884" cy="6858000"/>
                <a:chOff x="0" y="0"/>
                <a:chExt cx="11682484" cy="6858000"/>
              </a:xfrm>
              <a:solidFill>
                <a:srgbClr val="61A4BB"/>
              </a:solidFill>
            </p:grpSpPr>
            <p:sp>
              <p:nvSpPr>
                <p:cNvPr id="63" name="Rectangle 62">
                  <a:extLst>
                    <a:ext uri="{FF2B5EF4-FFF2-40B4-BE49-F238E27FC236}">
                      <a16:creationId xmlns:a16="http://schemas.microsoft.com/office/drawing/2014/main" id="{FC1D628D-5DB0-D20C-7BAF-05DBBC0A2B92}"/>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FC2DAC99-B5DE-E175-E359-980C805E5A00}"/>
                    </a:ext>
                  </a:extLst>
                </p:cNvPr>
                <p:cNvSpPr/>
                <p:nvPr/>
              </p:nvSpPr>
              <p:spPr>
                <a:xfrm>
                  <a:off x="10508778" y="5726223"/>
                  <a:ext cx="1173706"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693A9ED0-114B-22DD-8C7C-227EFAAD6901}"/>
                  </a:ext>
                </a:extLst>
              </p:cNvPr>
              <p:cNvSpPr txBox="1"/>
              <p:nvPr/>
            </p:nvSpPr>
            <p:spPr>
              <a:xfrm>
                <a:off x="8463512" y="591766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59" name="TextBox 58">
                <a:extLst>
                  <a:ext uri="{FF2B5EF4-FFF2-40B4-BE49-F238E27FC236}">
                    <a16:creationId xmlns:a16="http://schemas.microsoft.com/office/drawing/2014/main" id="{4ADE485F-48A6-D0EF-2D48-7CC825A1B556}"/>
                  </a:ext>
                </a:extLst>
              </p:cNvPr>
              <p:cNvSpPr txBox="1"/>
              <p:nvPr/>
            </p:nvSpPr>
            <p:spPr>
              <a:xfrm>
                <a:off x="3830768" y="684897"/>
                <a:ext cx="4114800" cy="630942"/>
              </a:xfrm>
              <a:prstGeom prst="rect">
                <a:avLst/>
              </a:prstGeom>
              <a:noFill/>
            </p:spPr>
            <p:txBody>
              <a:bodyPr wrap="square" rtlCol="0">
                <a:spAutoFit/>
              </a:bodyPr>
              <a:lstStyle/>
              <a:p>
                <a:r>
                  <a:rPr lang="en-US" sz="3500" dirty="0">
                    <a:solidFill>
                      <a:schemeClr val="bg1"/>
                    </a:solidFill>
                  </a:rPr>
                  <a:t>Fitting of </a:t>
                </a:r>
              </a:p>
            </p:txBody>
          </p:sp>
          <p:sp>
            <p:nvSpPr>
              <p:cNvPr id="60" name="TextBox 59">
                <a:extLst>
                  <a:ext uri="{FF2B5EF4-FFF2-40B4-BE49-F238E27FC236}">
                    <a16:creationId xmlns:a16="http://schemas.microsoft.com/office/drawing/2014/main" id="{A60DB757-21DD-FC0E-CF0C-06ABA4EEE809}"/>
                  </a:ext>
                </a:extLst>
              </p:cNvPr>
              <p:cNvSpPr txBox="1"/>
              <p:nvPr/>
            </p:nvSpPr>
            <p:spPr>
              <a:xfrm>
                <a:off x="3830768" y="1184769"/>
                <a:ext cx="4114800"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61" name="TextBox 60">
                <a:extLst>
                  <a:ext uri="{FF2B5EF4-FFF2-40B4-BE49-F238E27FC236}">
                    <a16:creationId xmlns:a16="http://schemas.microsoft.com/office/drawing/2014/main" id="{4AAE3071-F52B-B9DA-88EC-513E8947091E}"/>
                  </a:ext>
                </a:extLst>
              </p:cNvPr>
              <p:cNvSpPr txBox="1"/>
              <p:nvPr/>
            </p:nvSpPr>
            <p:spPr>
              <a:xfrm>
                <a:off x="3267054" y="2018825"/>
                <a:ext cx="4073387" cy="3724096"/>
              </a:xfrm>
              <a:prstGeom prst="rect">
                <a:avLst/>
              </a:prstGeom>
              <a:noFill/>
            </p:spPr>
            <p:txBody>
              <a:bodyPr wrap="square" rtlCol="0">
                <a:spAutoFit/>
              </a:bodyPr>
              <a:lstStyle/>
              <a:p>
                <a:pPr algn="just" rtl="0">
                  <a:spcBef>
                    <a:spcPts val="1200"/>
                  </a:spcBef>
                  <a:spcAft>
                    <a:spcPts val="1200"/>
                  </a:spcAft>
                </a:pPr>
                <a:r>
                  <a:rPr lang="en-IN" sz="1800" b="0" i="0" u="none" strike="noStrike" dirty="0">
                    <a:solidFill>
                      <a:schemeClr val="bg1"/>
                    </a:solidFill>
                    <a:effectLst/>
                    <a:latin typeface="Times New Roman" panose="02020603050405020304" pitchFamily="18"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b="0" dirty="0">
                  <a:solidFill>
                    <a:schemeClr val="bg1"/>
                  </a:solidFill>
                  <a:effectLst/>
                  <a:latin typeface="Avenir Next" panose="020B0503020202020204" pitchFamily="34" charset="0"/>
                </a:endParaRPr>
              </a:p>
            </p:txBody>
          </p:sp>
          <p:sp>
            <p:nvSpPr>
              <p:cNvPr id="62" name="TextBox 61">
                <a:extLst>
                  <a:ext uri="{FF2B5EF4-FFF2-40B4-BE49-F238E27FC236}">
                    <a16:creationId xmlns:a16="http://schemas.microsoft.com/office/drawing/2014/main" id="{73353D36-5DAE-05E4-0A1A-ADEC4762AD5C}"/>
                  </a:ext>
                </a:extLst>
              </p:cNvPr>
              <p:cNvSpPr txBox="1"/>
              <p:nvPr/>
            </p:nvSpPr>
            <p:spPr>
              <a:xfrm>
                <a:off x="3267054" y="5191067"/>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2" name="TextBox 1">
              <a:extLst>
                <a:ext uri="{FF2B5EF4-FFF2-40B4-BE49-F238E27FC236}">
                  <a16:creationId xmlns:a16="http://schemas.microsoft.com/office/drawing/2014/main" id="{C1CACBC9-2D02-EA3C-0CB1-12143A2AFEB5}"/>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281707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AF7"/>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C667D6F-5C11-F233-EA1D-85636BBA7E37}"/>
              </a:ext>
            </a:extLst>
          </p:cNvPr>
          <p:cNvGrpSpPr/>
          <p:nvPr/>
        </p:nvGrpSpPr>
        <p:grpSpPr>
          <a:xfrm>
            <a:off x="11062338" y="167271"/>
            <a:ext cx="1129662" cy="6983337"/>
            <a:chOff x="11062338" y="167271"/>
            <a:chExt cx="1129662" cy="6983337"/>
          </a:xfrm>
        </p:grpSpPr>
        <p:grpSp>
          <p:nvGrpSpPr>
            <p:cNvPr id="10" name="Group 9">
              <a:extLst>
                <a:ext uri="{FF2B5EF4-FFF2-40B4-BE49-F238E27FC236}">
                  <a16:creationId xmlns:a16="http://schemas.microsoft.com/office/drawing/2014/main" id="{05ED74B1-F6A0-33C7-00C1-47426FF4D5B2}"/>
                </a:ext>
              </a:extLst>
            </p:cNvPr>
            <p:cNvGrpSpPr/>
            <p:nvPr/>
          </p:nvGrpSpPr>
          <p:grpSpPr>
            <a:xfrm>
              <a:off x="11062338" y="3328416"/>
              <a:ext cx="1129662" cy="3822192"/>
              <a:chOff x="8644905" y="2327895"/>
              <a:chExt cx="1129662" cy="3822192"/>
            </a:xfrm>
          </p:grpSpPr>
          <p:sp>
            <p:nvSpPr>
              <p:cNvPr id="3" name="TextBox 2">
                <a:extLst>
                  <a:ext uri="{FF2B5EF4-FFF2-40B4-BE49-F238E27FC236}">
                    <a16:creationId xmlns:a16="http://schemas.microsoft.com/office/drawing/2014/main" id="{508F76D3-B40C-2053-0247-255B287DCB95}"/>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4" name="TextBox 3">
                <a:extLst>
                  <a:ext uri="{FF2B5EF4-FFF2-40B4-BE49-F238E27FC236}">
                    <a16:creationId xmlns:a16="http://schemas.microsoft.com/office/drawing/2014/main" id="{EF62E193-4A09-75C1-F08D-F12263B38405}"/>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5" name="TextBox 4">
              <a:extLst>
                <a:ext uri="{FF2B5EF4-FFF2-40B4-BE49-F238E27FC236}">
                  <a16:creationId xmlns:a16="http://schemas.microsoft.com/office/drawing/2014/main" id="{89E02B6A-F428-9B63-3519-8EAEED551647}"/>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34" name="Group 33">
            <a:extLst>
              <a:ext uri="{FF2B5EF4-FFF2-40B4-BE49-F238E27FC236}">
                <a16:creationId xmlns:a16="http://schemas.microsoft.com/office/drawing/2014/main" id="{67509065-4B94-5141-F863-783A580950A2}"/>
              </a:ext>
            </a:extLst>
          </p:cNvPr>
          <p:cNvGrpSpPr/>
          <p:nvPr/>
        </p:nvGrpSpPr>
        <p:grpSpPr>
          <a:xfrm>
            <a:off x="0" y="0"/>
            <a:ext cx="11736832" cy="6858000"/>
            <a:chOff x="-493776" y="0"/>
            <a:chExt cx="11736832" cy="6858000"/>
          </a:xfrm>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solidFill>
              <a:srgbClr val="A2C679"/>
            </a:solid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solidFill>
              <a:srgbClr val="A2C679"/>
            </a:solid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no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432288" y="679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01</a:t>
              </a:r>
            </a:p>
          </p:txBody>
        </p:sp>
      </p:grpSp>
      <p:grpSp>
        <p:nvGrpSpPr>
          <p:cNvPr id="47" name="Group 46">
            <a:extLst>
              <a:ext uri="{FF2B5EF4-FFF2-40B4-BE49-F238E27FC236}">
                <a16:creationId xmlns:a16="http://schemas.microsoft.com/office/drawing/2014/main" id="{5329310F-130C-4BF4-1083-783D43D32584}"/>
              </a:ext>
            </a:extLst>
          </p:cNvPr>
          <p:cNvGrpSpPr/>
          <p:nvPr/>
        </p:nvGrpSpPr>
        <p:grpSpPr>
          <a:xfrm>
            <a:off x="-92765" y="0"/>
            <a:ext cx="10963657" cy="6858000"/>
            <a:chOff x="-1" y="0"/>
            <a:chExt cx="10963657" cy="6858000"/>
          </a:xfrm>
        </p:grpSpPr>
        <p:grpSp>
          <p:nvGrpSpPr>
            <p:cNvPr id="48" name="Group 47">
              <a:extLst>
                <a:ext uri="{FF2B5EF4-FFF2-40B4-BE49-F238E27FC236}">
                  <a16:creationId xmlns:a16="http://schemas.microsoft.com/office/drawing/2014/main" id="{56BB801E-1C34-B0EE-3247-BC234155D120}"/>
                </a:ext>
              </a:extLst>
            </p:cNvPr>
            <p:cNvGrpSpPr/>
            <p:nvPr/>
          </p:nvGrpSpPr>
          <p:grpSpPr>
            <a:xfrm>
              <a:off x="-1" y="0"/>
              <a:ext cx="10925469" cy="6858000"/>
              <a:chOff x="0" y="0"/>
              <a:chExt cx="11682484" cy="6858000"/>
            </a:xfrm>
            <a:solidFill>
              <a:srgbClr val="D2DE45"/>
            </a:solidFill>
          </p:grpSpPr>
          <p:sp>
            <p:nvSpPr>
              <p:cNvPr id="54" name="Rectangle 53">
                <a:extLst>
                  <a:ext uri="{FF2B5EF4-FFF2-40B4-BE49-F238E27FC236}">
                    <a16:creationId xmlns:a16="http://schemas.microsoft.com/office/drawing/2014/main" id="{FDDC6623-AED7-9C6E-54F9-3EE7AE217200}"/>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0F8311D2-3FEE-07C6-9D88-33D3E106AA9C}"/>
                  </a:ext>
                </a:extLst>
              </p:cNvPr>
              <p:cNvSpPr/>
              <p:nvPr/>
            </p:nvSpPr>
            <p:spPr>
              <a:xfrm>
                <a:off x="10508777" y="1869747"/>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2">
              <a:extLst>
                <a:ext uri="{FF2B5EF4-FFF2-40B4-BE49-F238E27FC236}">
                  <a16:creationId xmlns:a16="http://schemas.microsoft.com/office/drawing/2014/main" id="{E87ADCE8-FA54-993B-DC07-00C08DA88E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EFF0ECD6-4E20-A64E-EC43-AF2451B2176A}"/>
                </a:ext>
              </a:extLst>
            </p:cNvPr>
            <p:cNvGrpSpPr/>
            <p:nvPr/>
          </p:nvGrpSpPr>
          <p:grpSpPr>
            <a:xfrm>
              <a:off x="5621558" y="404590"/>
              <a:ext cx="2492597" cy="1079942"/>
              <a:chOff x="6270988" y="578326"/>
              <a:chExt cx="4136793" cy="1079942"/>
            </a:xfrm>
          </p:grpSpPr>
          <p:sp>
            <p:nvSpPr>
              <p:cNvPr id="52" name="TextBox 51">
                <a:extLst>
                  <a:ext uri="{FF2B5EF4-FFF2-40B4-BE49-F238E27FC236}">
                    <a16:creationId xmlns:a16="http://schemas.microsoft.com/office/drawing/2014/main" id="{C4102270-D376-3655-5E18-C8BD9A966A81}"/>
                  </a:ext>
                </a:extLst>
              </p:cNvPr>
              <p:cNvSpPr txBox="1"/>
              <p:nvPr/>
            </p:nvSpPr>
            <p:spPr>
              <a:xfrm>
                <a:off x="6292981" y="578326"/>
                <a:ext cx="4114800" cy="630942"/>
              </a:xfrm>
              <a:prstGeom prst="rect">
                <a:avLst/>
              </a:prstGeom>
              <a:noFill/>
            </p:spPr>
            <p:txBody>
              <a:bodyPr wrap="square" rtlCol="0">
                <a:spAutoFit/>
              </a:bodyPr>
              <a:lstStyle/>
              <a:p>
                <a:r>
                  <a:rPr lang="en-US" sz="3500" dirty="0"/>
                  <a:t>Correlation</a:t>
                </a:r>
              </a:p>
            </p:txBody>
          </p:sp>
          <p:sp>
            <p:nvSpPr>
              <p:cNvPr id="53" name="TextBox 52">
                <a:extLst>
                  <a:ext uri="{FF2B5EF4-FFF2-40B4-BE49-F238E27FC236}">
                    <a16:creationId xmlns:a16="http://schemas.microsoft.com/office/drawing/2014/main" id="{05EFFC18-8D14-69BE-62B0-E25D63B7A1B2}"/>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51" name="TextBox 50">
              <a:extLst>
                <a:ext uri="{FF2B5EF4-FFF2-40B4-BE49-F238E27FC236}">
                  <a16:creationId xmlns:a16="http://schemas.microsoft.com/office/drawing/2014/main" id="{FEF2CCD4-1AE1-E32D-E421-8E5C52E2CFA5}"/>
                </a:ext>
              </a:extLst>
            </p:cNvPr>
            <p:cNvSpPr txBox="1"/>
            <p:nvPr/>
          </p:nvSpPr>
          <p:spPr>
            <a:xfrm>
              <a:off x="10152888" y="207670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grpSp>
        <p:nvGrpSpPr>
          <p:cNvPr id="75" name="Group 74">
            <a:extLst>
              <a:ext uri="{FF2B5EF4-FFF2-40B4-BE49-F238E27FC236}">
                <a16:creationId xmlns:a16="http://schemas.microsoft.com/office/drawing/2014/main" id="{0A5CB8BE-6A8E-A7E7-0F54-D4EA729B2082}"/>
              </a:ext>
            </a:extLst>
          </p:cNvPr>
          <p:cNvGrpSpPr/>
          <p:nvPr/>
        </p:nvGrpSpPr>
        <p:grpSpPr>
          <a:xfrm>
            <a:off x="-132522" y="0"/>
            <a:ext cx="10148923" cy="7090886"/>
            <a:chOff x="0" y="0"/>
            <a:chExt cx="10148923" cy="7090886"/>
          </a:xfrm>
        </p:grpSpPr>
        <p:grpSp>
          <p:nvGrpSpPr>
            <p:cNvPr id="76" name="Group 75">
              <a:extLst>
                <a:ext uri="{FF2B5EF4-FFF2-40B4-BE49-F238E27FC236}">
                  <a16:creationId xmlns:a16="http://schemas.microsoft.com/office/drawing/2014/main" id="{85512B17-17D4-EECB-262C-9021E2695A80}"/>
                </a:ext>
              </a:extLst>
            </p:cNvPr>
            <p:cNvGrpSpPr/>
            <p:nvPr/>
          </p:nvGrpSpPr>
          <p:grpSpPr>
            <a:xfrm>
              <a:off x="0" y="0"/>
              <a:ext cx="10107773" cy="6858000"/>
              <a:chOff x="0" y="0"/>
              <a:chExt cx="11682484" cy="6858000"/>
            </a:xfrm>
            <a:solidFill>
              <a:srgbClr val="FFFDDE"/>
            </a:solidFill>
          </p:grpSpPr>
          <p:sp>
            <p:nvSpPr>
              <p:cNvPr id="83" name="Rectangle 82">
                <a:extLst>
                  <a:ext uri="{FF2B5EF4-FFF2-40B4-BE49-F238E27FC236}">
                    <a16:creationId xmlns:a16="http://schemas.microsoft.com/office/drawing/2014/main" id="{130CD038-20C4-A4B9-9257-2E175148758F}"/>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888C319D-6C48-DD9E-D21F-9BAFD00DB65B}"/>
                  </a:ext>
                </a:extLst>
              </p:cNvPr>
              <p:cNvSpPr/>
              <p:nvPr/>
            </p:nvSpPr>
            <p:spPr>
              <a:xfrm>
                <a:off x="10508777" y="3261825"/>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a:extLst>
                <a:ext uri="{FF2B5EF4-FFF2-40B4-BE49-F238E27FC236}">
                  <a16:creationId xmlns:a16="http://schemas.microsoft.com/office/drawing/2014/main" id="{D2632840-6406-5126-E95A-760FB09CF3AA}"/>
                </a:ext>
              </a:extLst>
            </p:cNvPr>
            <p:cNvSpPr txBox="1"/>
            <p:nvPr/>
          </p:nvSpPr>
          <p:spPr>
            <a:xfrm>
              <a:off x="9338155" y="3454654"/>
              <a:ext cx="810768" cy="707886"/>
            </a:xfrm>
            <a:prstGeom prst="rect">
              <a:avLst/>
            </a:prstGeom>
            <a:noFill/>
          </p:spPr>
          <p:txBody>
            <a:bodyPr wrap="square" rtlCol="0">
              <a:spAutoFit/>
            </a:bodyPr>
            <a:lstStyle/>
            <a:p>
              <a:r>
                <a:rPr lang="en-US" sz="4000" b="1" spc="-300" dirty="0">
                  <a:latin typeface="Avenir Next" panose="020B0503020202020204" pitchFamily="34" charset="0"/>
                </a:rPr>
                <a:t>03</a:t>
              </a:r>
            </a:p>
          </p:txBody>
        </p:sp>
        <p:grpSp>
          <p:nvGrpSpPr>
            <p:cNvPr id="78" name="Group 77">
              <a:extLst>
                <a:ext uri="{FF2B5EF4-FFF2-40B4-BE49-F238E27FC236}">
                  <a16:creationId xmlns:a16="http://schemas.microsoft.com/office/drawing/2014/main" id="{95B9D4AD-3D46-6A96-F7ED-B11EFB479890}"/>
                </a:ext>
              </a:extLst>
            </p:cNvPr>
            <p:cNvGrpSpPr/>
            <p:nvPr/>
          </p:nvGrpSpPr>
          <p:grpSpPr>
            <a:xfrm>
              <a:off x="4585252" y="285321"/>
              <a:ext cx="4108174" cy="6805565"/>
              <a:chOff x="4863548" y="285321"/>
              <a:chExt cx="4108174" cy="6805565"/>
            </a:xfrm>
          </p:grpSpPr>
          <p:grpSp>
            <p:nvGrpSpPr>
              <p:cNvPr id="79" name="Group 78">
                <a:extLst>
                  <a:ext uri="{FF2B5EF4-FFF2-40B4-BE49-F238E27FC236}">
                    <a16:creationId xmlns:a16="http://schemas.microsoft.com/office/drawing/2014/main" id="{AF23B857-FE9F-F63F-B7A9-4A14A14456F7}"/>
                  </a:ext>
                </a:extLst>
              </p:cNvPr>
              <p:cNvGrpSpPr/>
              <p:nvPr/>
            </p:nvGrpSpPr>
            <p:grpSpPr>
              <a:xfrm>
                <a:off x="4937753" y="285321"/>
                <a:ext cx="3959764" cy="1146203"/>
                <a:chOff x="5184236" y="444347"/>
                <a:chExt cx="3959764" cy="1146203"/>
              </a:xfrm>
            </p:grpSpPr>
            <p:sp>
              <p:nvSpPr>
                <p:cNvPr id="81" name="TextBox 80">
                  <a:extLst>
                    <a:ext uri="{FF2B5EF4-FFF2-40B4-BE49-F238E27FC236}">
                      <a16:creationId xmlns:a16="http://schemas.microsoft.com/office/drawing/2014/main" id="{518082CB-FF0F-6FF5-A45B-F5F4021CFDC6}"/>
                    </a:ext>
                  </a:extLst>
                </p:cNvPr>
                <p:cNvSpPr txBox="1"/>
                <p:nvPr/>
              </p:nvSpPr>
              <p:spPr>
                <a:xfrm>
                  <a:off x="5184236" y="444347"/>
                  <a:ext cx="3959764" cy="630942"/>
                </a:xfrm>
                <a:prstGeom prst="rect">
                  <a:avLst/>
                </a:prstGeom>
                <a:noFill/>
              </p:spPr>
              <p:txBody>
                <a:bodyPr wrap="square" rtlCol="0">
                  <a:spAutoFit/>
                </a:bodyPr>
                <a:lstStyle/>
                <a:p>
                  <a:r>
                    <a:rPr lang="en-US" sz="3500" dirty="0"/>
                    <a:t>Test Significance of </a:t>
                  </a:r>
                </a:p>
              </p:txBody>
            </p:sp>
            <p:sp>
              <p:nvSpPr>
                <p:cNvPr id="82" name="TextBox 81">
                  <a:extLst>
                    <a:ext uri="{FF2B5EF4-FFF2-40B4-BE49-F238E27FC236}">
                      <a16:creationId xmlns:a16="http://schemas.microsoft.com/office/drawing/2014/main" id="{1800B44F-8FEA-9DA7-2421-6CA8DBB0DDC5}"/>
                    </a:ext>
                  </a:extLst>
                </p:cNvPr>
                <p:cNvSpPr txBox="1"/>
                <p:nvPr/>
              </p:nvSpPr>
              <p:spPr>
                <a:xfrm>
                  <a:off x="5184236" y="944219"/>
                  <a:ext cx="2820077" cy="646331"/>
                </a:xfrm>
                <a:prstGeom prst="rect">
                  <a:avLst/>
                </a:prstGeom>
                <a:noFill/>
              </p:spPr>
              <p:txBody>
                <a:bodyPr wrap="square" rtlCol="0">
                  <a:spAutoFit/>
                </a:bodyPr>
                <a:lstStyle/>
                <a:p>
                  <a:r>
                    <a:rPr lang="en-IN" sz="3600" b="1" i="0" dirty="0">
                      <a:effectLst/>
                      <a:latin typeface="Avenir Next" panose="020B0503020202020204" pitchFamily="34" charset="0"/>
                    </a:rPr>
                    <a:t>Parameters</a:t>
                  </a:r>
                  <a:endParaRPr lang="en-US" sz="3500" b="1" dirty="0"/>
                </a:p>
              </p:txBody>
            </p:sp>
          </p:gr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C7F29507-0D21-3BD2-1382-5E67E4CA74F3}"/>
                      </a:ext>
                    </a:extLst>
                  </p:cNvPr>
                  <p:cNvSpPr txBox="1"/>
                  <p:nvPr/>
                </p:nvSpPr>
                <p:spPr>
                  <a:xfrm>
                    <a:off x="4863548" y="1457741"/>
                    <a:ext cx="4108174" cy="5633145"/>
                  </a:xfrm>
                  <a:prstGeom prst="rect">
                    <a:avLst/>
                  </a:prstGeom>
                  <a:noFill/>
                </p:spPr>
                <p:txBody>
                  <a:bodyPr wrap="square" rtlCol="0">
                    <a:spAutoFit/>
                  </a:bodyPr>
                  <a:lstStyle/>
                  <a:p>
                    <a:pPr algn="just"/>
                    <a:r>
                      <a:rPr lang="en-US" dirty="0"/>
                      <a:t>For testing the significance of the parameters, we’ll be using wald’s t test statistics </a:t>
                    </a:r>
                    <a:r>
                      <a:rPr lang="en-IN" sz="1800" b="0" i="0" u="none" strike="noStrike" dirty="0">
                        <a:solidFill>
                          <a:srgbClr val="000000"/>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𝑥</m:t>
                            </m:r>
                          </m:e>
                          <m:sub>
                            <m:r>
                              <a:rPr lang="en-US" sz="1800" b="0" i="1" u="none" strike="noStrike" smtClean="0">
                                <a:solidFill>
                                  <a:srgbClr val="000000"/>
                                </a:solidFill>
                                <a:effectLst/>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or not. We’re to test </a:t>
                    </a:r>
                  </a:p>
                  <a:p>
                    <a:pPr algn="just"/>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Covariate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sub>
                        </m:sSub>
                      </m:oMath>
                    </a14:m>
                    <a:r>
                      <a:rPr lang="en-IN" sz="1800" b="0" i="0" u="none" strike="noStrike" dirty="0">
                        <a:solidFill>
                          <a:srgbClr val="000000"/>
                        </a:solidFill>
                        <a:effectLst/>
                        <a:latin typeface="Times New Roman" panose="02020603050405020304" pitchFamily="18" charset="0"/>
                      </a:rPr>
                      <a:t> is significant     </a:t>
                    </a:r>
                  </a:p>
                  <a:p>
                    <a:pPr algn="just"/>
                    <a:r>
                      <a:rPr lang="en-IN" dirty="0">
                        <a:solidFill>
                          <a:srgbClr val="000000"/>
                        </a:solidFill>
                        <a:latin typeface="Times New Roman" panose="02020603050405020304" pitchFamily="18" charset="0"/>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 </m:t>
                        </m:r>
                      </m:oMath>
                    </a14:m>
                    <a:r>
                      <a:rPr lang="en-IN" sz="1800" b="0" i="0" u="none" strike="noStrike" dirty="0">
                        <a:solidFill>
                          <a:srgbClr val="000000"/>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endParaRPr lang="en-IN" b="0" dirty="0">
                      <a:effectLst/>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           </a:t>
                    </a:r>
                    <a:r>
                      <a:rPr lang="en-US" b="0" dirty="0">
                        <a:solidFill>
                          <a:srgbClr val="000000"/>
                        </a:solidFill>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0</m:t>
                            </m:r>
                          </m:sub>
                        </m:sSub>
                      </m:oMath>
                    </a14:m>
                    <a:r>
                      <a:rPr lang="en-IN" sz="1800" b="0" i="0" u="none" strike="noStrike" dirty="0">
                        <a:solidFill>
                          <a:srgbClr val="000000"/>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rgbClr val="000000"/>
                                </a:solidFill>
                                <a:effectLst/>
                                <a:latin typeface="Cambria Math" panose="02040503050406030204" pitchFamily="18" charset="0"/>
                              </a:rPr>
                            </m:ctrlPr>
                          </m:sSubPr>
                          <m:e>
                            <m:r>
                              <a:rPr lang="en-US" sz="1800" b="0" i="1" u="none" strike="noStrike" smtClean="0">
                                <a:solidFill>
                                  <a:srgbClr val="000000"/>
                                </a:solidFill>
                                <a:effectLst/>
                                <a:latin typeface="Cambria Math" panose="02040503050406030204" pitchFamily="18" charset="0"/>
                              </a:rPr>
                              <m:t>𝛽</m:t>
                            </m:r>
                          </m:e>
                          <m:sub>
                            <m:r>
                              <a:rPr lang="en-US" sz="1800" b="0" i="1" u="none" strike="noStrike" smtClean="0">
                                <a:solidFill>
                                  <a:srgbClr val="000000"/>
                                </a:solidFill>
                                <a:effectLst/>
                                <a:latin typeface="Cambria Math" panose="02040503050406030204" pitchFamily="18" charset="0"/>
                              </a:rPr>
                              <m:t>𝑗</m:t>
                            </m:r>
                          </m:sub>
                        </m:sSub>
                        <m:r>
                          <a:rPr lang="en-US" sz="1800" b="0" i="1" u="none" strike="noStrike" smtClean="0">
                            <a:solidFill>
                              <a:srgbClr val="000000"/>
                            </a:solidFill>
                            <a:effectLst/>
                            <a:latin typeface="Cambria Math" panose="02040503050406030204" pitchFamily="18" charset="0"/>
                          </a:rPr>
                          <m:t>=0</m:t>
                        </m:r>
                      </m:oMath>
                    </a14:m>
                    <a:r>
                      <a:rPr lang="en-IN"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IN" sz="1800" b="0" i="0" u="none" strike="noStrike" dirty="0">
                      <a:solidFill>
                        <a:srgbClr val="000000"/>
                      </a:solidFill>
                      <a:effectLst/>
                      <a:latin typeface="Times New Roman" panose="02020603050405020304" pitchFamily="18" charset="0"/>
                    </a:endParaRPr>
                  </a:p>
                  <a:p>
                    <a:pPr algn="just" rtl="0">
                      <a:spcBef>
                        <a:spcPts val="0"/>
                      </a:spcBef>
                      <a:spcAft>
                        <a:spcPts val="0"/>
                      </a:spcAft>
                    </a:pPr>
                    <a:r>
                      <a:rPr lang="en-IN" sz="1800" b="0" i="0" u="none" strike="noStrike" dirty="0">
                        <a:solidFill>
                          <a:srgbClr val="000000"/>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𝑡</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num>
                            <m:den>
                              <m:r>
                                <a:rPr lang="en-US" b="0" i="1" smtClean="0">
                                  <a:solidFill>
                                    <a:srgbClr val="000000"/>
                                  </a:solidFill>
                                  <a:latin typeface="Cambria Math" panose="02040503050406030204" pitchFamily="18" charset="0"/>
                                </a:rPr>
                                <m:t>𝑆</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𝛽</m:t>
                                  </m:r>
                                </m:e>
                                <m:sub>
                                  <m:r>
                                    <a:rPr lang="en-US" b="0" i="1" smtClean="0">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(0,1)</m:t>
                          </m:r>
                        </m:oMath>
                      </m:oMathPara>
                    </a14:m>
                    <a:endParaRPr lang="en-IN" dirty="0">
                      <a:solidFill>
                        <a:srgbClr val="000000"/>
                      </a:solidFill>
                      <a:latin typeface="Times New Roman" panose="02020603050405020304" pitchFamily="18" charset="0"/>
                    </a:endParaRPr>
                  </a:p>
                  <a:p>
                    <a:pPr algn="just"/>
                    <a:r>
                      <a:rPr lang="en-IN" sz="1800" b="0" i="0" u="none" strike="noStrike" dirty="0">
                        <a:solidFill>
                          <a:srgbClr val="000000"/>
                        </a:solidFill>
                        <a:effectLst/>
                        <a:latin typeface="Times New Roman" panose="02020603050405020304" pitchFamily="18" charset="0"/>
                      </a:rPr>
                      <a:t>[Under H0] ; for, </a:t>
                    </a:r>
                    <a14:m>
                      <m:oMath xmlns:m="http://schemas.openxmlformats.org/officeDocument/2006/math">
                        <m:r>
                          <a:rPr lang="en-US" sz="1800" b="0" i="1" u="none" strike="noStrike" smtClean="0">
                            <a:solidFill>
                              <a:srgbClr val="000000"/>
                            </a:solidFill>
                            <a:effectLst/>
                            <a:latin typeface="Cambria Math" panose="02040503050406030204" pitchFamily="18" charset="0"/>
                          </a:rPr>
                          <m:t>𝑖</m:t>
                        </m:r>
                        <m:r>
                          <a:rPr lang="en-US" sz="1800" b="0" i="1" u="none" strike="noStrike" smtClean="0">
                            <a:solidFill>
                              <a:srgbClr val="000000"/>
                            </a:solidFill>
                            <a:effectLst/>
                            <a:latin typeface="Cambria Math" panose="02040503050406030204" pitchFamily="18" charset="0"/>
                          </a:rPr>
                          <m:t>=1</m:t>
                        </m:r>
                        <m:d>
                          <m:dPr>
                            <m:ctrlPr>
                              <a:rPr lang="en-US" sz="1800" b="0" i="1" u="none" strike="noStrike" smtClean="0">
                                <a:solidFill>
                                  <a:srgbClr val="000000"/>
                                </a:solidFill>
                                <a:effectLst/>
                                <a:latin typeface="Cambria Math" panose="02040503050406030204" pitchFamily="18" charset="0"/>
                              </a:rPr>
                            </m:ctrlPr>
                          </m:dPr>
                          <m:e>
                            <m:r>
                              <a:rPr lang="en-US" sz="1800" b="0" i="1" u="none" strike="noStrike" smtClean="0">
                                <a:solidFill>
                                  <a:srgbClr val="000000"/>
                                </a:solidFill>
                                <a:effectLst/>
                                <a:latin typeface="Cambria Math" panose="02040503050406030204" pitchFamily="18" charset="0"/>
                              </a:rPr>
                              <m:t>1</m:t>
                            </m:r>
                          </m:e>
                        </m:d>
                        <m:r>
                          <a:rPr lang="en-US" sz="1800" b="0" i="1" u="none" strike="noStrike" smtClean="0">
                            <a:solidFill>
                              <a:srgbClr val="000000"/>
                            </a:solidFill>
                            <a:effectLst/>
                            <a:latin typeface="Cambria Math" panose="02040503050406030204" pitchFamily="18" charset="0"/>
                          </a:rPr>
                          <m:t>𝑘</m:t>
                        </m:r>
                      </m:oMath>
                    </a14:m>
                    <a:br>
                      <a:rPr lang="en-IN" dirty="0"/>
                    </a:br>
                    <a:r>
                      <a:rPr lang="en-IN" dirty="0"/>
                      <a:t>We’ll be rejecting the Null hypothesis and say that the</a:t>
                    </a:r>
                    <a14:m>
                      <m:oMath xmlns:m="http://schemas.openxmlformats.org/officeDocument/2006/math">
                        <m:r>
                          <a:rPr lang="en-IN"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𝑗</m:t>
                            </m:r>
                          </m:e>
                          <m:sup>
                            <m:r>
                              <a:rPr lang="en-US" b="0" i="1" dirty="0" smtClean="0">
                                <a:latin typeface="Cambria Math" panose="02040503050406030204" pitchFamily="18" charset="0"/>
                              </a:rPr>
                              <m:t>𝑡h</m:t>
                            </m:r>
                          </m:sup>
                        </m:sSup>
                      </m:oMath>
                    </a14:m>
                    <a:r>
                      <a:rPr lang="en-IN" dirty="0"/>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𝐽</m:t>
                                  </m:r>
                                </m:sub>
                              </m:sSub>
                            </m:e>
                          </m:d>
                          <m:r>
                            <a:rPr lang="en-US" sz="2000" b="0" i="1" smtClean="0">
                              <a:latin typeface="Cambria Math" panose="02040503050406030204" pitchFamily="18" charset="0"/>
                            </a:rPr>
                            <m:t>&gt; </m:t>
                          </m:r>
                          <m:sSub>
                            <m:sSubPr>
                              <m:ctrlPr>
                                <a:rPr lang="en-US" sz="2000" i="1">
                                  <a:latin typeface="Cambria Math" panose="02040503050406030204" pitchFamily="18" charset="0"/>
                                </a:rPr>
                              </m:ctrlPr>
                            </m:sSubPr>
                            <m:e>
                              <m:r>
                                <a:rPr lang="en-US" sz="2000" i="1">
                                  <a:latin typeface="Cambria Math" panose="02040503050406030204" pitchFamily="18" charset="0"/>
                                </a:rPr>
                                <m:t>𝜏</m:t>
                              </m:r>
                            </m:e>
                            <m:sub>
                              <m:f>
                                <m:fPr>
                                  <m:ctrlPr>
                                    <a:rPr lang="en-US" sz="2000" i="1">
                                      <a:latin typeface="Cambria Math" panose="02040503050406030204" pitchFamily="18" charset="0"/>
                                    </a:rPr>
                                  </m:ctrlPr>
                                </m:fPr>
                                <m:num>
                                  <m:r>
                                    <a:rPr lang="en-US" sz="2000" i="1">
                                      <a:latin typeface="Cambria Math" panose="02040503050406030204" pitchFamily="18" charset="0"/>
                                    </a:rPr>
                                    <m:t>𝛼</m:t>
                                  </m:r>
                                </m:num>
                                <m:den>
                                  <m:r>
                                    <a:rPr lang="en-US" sz="2000" i="1">
                                      <a:latin typeface="Cambria Math" panose="02040503050406030204" pitchFamily="18" charset="0"/>
                                    </a:rPr>
                                    <m:t>2</m:t>
                                  </m:r>
                                </m:den>
                              </m:f>
                            </m:sub>
                          </m:sSub>
                        </m:oMath>
                      </m:oMathPara>
                    </a14:m>
                    <a:endParaRPr lang="en-IN" sz="2000" dirty="0"/>
                  </a:p>
                  <a:p>
                    <a:pPr algn="just"/>
                    <a:endParaRPr lang="en-US" dirty="0"/>
                  </a:p>
                </p:txBody>
              </p:sp>
            </mc:Choice>
            <mc:Fallback>
              <p:sp>
                <p:nvSpPr>
                  <p:cNvPr id="80" name="TextBox 79">
                    <a:extLst>
                      <a:ext uri="{FF2B5EF4-FFF2-40B4-BE49-F238E27FC236}">
                        <a16:creationId xmlns:a16="http://schemas.microsoft.com/office/drawing/2014/main" id="{C7F29507-0D21-3BD2-1382-5E67E4CA74F3}"/>
                      </a:ext>
                    </a:extLst>
                  </p:cNvPr>
                  <p:cNvSpPr txBox="1">
                    <a:spLocks noRot="1" noChangeAspect="1" noMove="1" noResize="1" noEditPoints="1" noAdjustHandles="1" noChangeArrowheads="1" noChangeShapeType="1" noTextEdit="1"/>
                  </p:cNvSpPr>
                  <p:nvPr/>
                </p:nvSpPr>
                <p:spPr>
                  <a:xfrm>
                    <a:off x="4863548" y="1457741"/>
                    <a:ext cx="4108174" cy="5633145"/>
                  </a:xfrm>
                  <a:prstGeom prst="rect">
                    <a:avLst/>
                  </a:prstGeom>
                  <a:blipFill>
                    <a:blip r:embed="rId3"/>
                    <a:stretch>
                      <a:fillRect l="-1235" t="-449" r="-1543"/>
                    </a:stretch>
                  </a:blipFill>
                </p:spPr>
                <p:txBody>
                  <a:bodyPr/>
                  <a:lstStyle/>
                  <a:p>
                    <a:r>
                      <a:rPr lang="en-US">
                        <a:noFill/>
                      </a:rPr>
                      <a:t> </a:t>
                    </a:r>
                  </a:p>
                </p:txBody>
              </p:sp>
            </mc:Fallback>
          </mc:AlternateContent>
        </p:grpSp>
      </p:grpSp>
      <p:grpSp>
        <p:nvGrpSpPr>
          <p:cNvPr id="46" name="Group 45">
            <a:extLst>
              <a:ext uri="{FF2B5EF4-FFF2-40B4-BE49-F238E27FC236}">
                <a16:creationId xmlns:a16="http://schemas.microsoft.com/office/drawing/2014/main" id="{C78DDDDE-0DB0-FE91-803F-55EF80FF7EA7}"/>
              </a:ext>
            </a:extLst>
          </p:cNvPr>
          <p:cNvGrpSpPr/>
          <p:nvPr/>
        </p:nvGrpSpPr>
        <p:grpSpPr>
          <a:xfrm>
            <a:off x="-812800" y="0"/>
            <a:ext cx="10174514" cy="6858000"/>
            <a:chOff x="0" y="0"/>
            <a:chExt cx="10174514" cy="6858000"/>
          </a:xfrm>
        </p:grpSpPr>
        <p:grpSp>
          <p:nvGrpSpPr>
            <p:cNvPr id="12" name="Group 11">
              <a:extLst>
                <a:ext uri="{FF2B5EF4-FFF2-40B4-BE49-F238E27FC236}">
                  <a16:creationId xmlns:a16="http://schemas.microsoft.com/office/drawing/2014/main" id="{684B3395-E742-0F54-68A3-728A1A79B4E9}"/>
                </a:ext>
              </a:extLst>
            </p:cNvPr>
            <p:cNvGrpSpPr/>
            <p:nvPr/>
          </p:nvGrpSpPr>
          <p:grpSpPr>
            <a:xfrm>
              <a:off x="0" y="0"/>
              <a:ext cx="10107773" cy="6858000"/>
              <a:chOff x="0" y="0"/>
              <a:chExt cx="11682484" cy="6858000"/>
            </a:xfrm>
            <a:solidFill>
              <a:srgbClr val="EADCC9"/>
            </a:solidFill>
          </p:grpSpPr>
          <p:sp>
            <p:nvSpPr>
              <p:cNvPr id="23" name="Rectangle 22">
                <a:extLst>
                  <a:ext uri="{FF2B5EF4-FFF2-40B4-BE49-F238E27FC236}">
                    <a16:creationId xmlns:a16="http://schemas.microsoft.com/office/drawing/2014/main" id="{9E47ADD5-F9E6-931D-B571-2B6E7ADE3412}"/>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2B77D2DA-F4A4-81AF-C8A0-08BD520E633B}"/>
                  </a:ext>
                </a:extLst>
              </p:cNvPr>
              <p:cNvSpPr/>
              <p:nvPr/>
            </p:nvSpPr>
            <p:spPr>
              <a:xfrm>
                <a:off x="10508777" y="459713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A72E01A5-D489-B6FC-AD22-0E512B9CDB0D}"/>
                </a:ext>
              </a:extLst>
            </p:cNvPr>
            <p:cNvSpPr txBox="1"/>
            <p:nvPr/>
          </p:nvSpPr>
          <p:spPr>
            <a:xfrm>
              <a:off x="9187543" y="483350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21" name="TextBox 20">
              <a:extLst>
                <a:ext uri="{FF2B5EF4-FFF2-40B4-BE49-F238E27FC236}">
                  <a16:creationId xmlns:a16="http://schemas.microsoft.com/office/drawing/2014/main" id="{4842956F-7E73-3F0A-D9FB-272751D020F5}"/>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pic>
          <p:nvPicPr>
            <p:cNvPr id="44" name="Picture 43" descr="A screenshot of a computer code&#10;&#10;Description automatically generated">
              <a:extLst>
                <a:ext uri="{FF2B5EF4-FFF2-40B4-BE49-F238E27FC236}">
                  <a16:creationId xmlns:a16="http://schemas.microsoft.com/office/drawing/2014/main" id="{ABD606FA-8237-1FE1-433F-93377F3DD63E}"/>
                </a:ext>
              </a:extLst>
            </p:cNvPr>
            <p:cNvPicPr>
              <a:picLocks noChangeAspect="1"/>
            </p:cNvPicPr>
            <p:nvPr/>
          </p:nvPicPr>
          <p:blipFill>
            <a:blip r:embed="rId4"/>
            <a:stretch>
              <a:fillRect/>
            </a:stretch>
          </p:blipFill>
          <p:spPr>
            <a:xfrm>
              <a:off x="3426842" y="1553789"/>
              <a:ext cx="5346455" cy="4995292"/>
            </a:xfrm>
            <a:prstGeom prst="rect">
              <a:avLst/>
            </a:prstGeom>
          </p:spPr>
        </p:pic>
        <p:sp>
          <p:nvSpPr>
            <p:cNvPr id="45" name="TextBox 44">
              <a:extLst>
                <a:ext uri="{FF2B5EF4-FFF2-40B4-BE49-F238E27FC236}">
                  <a16:creationId xmlns:a16="http://schemas.microsoft.com/office/drawing/2014/main" id="{F4E8A88F-7BBB-CAF6-93FA-736B891AE57D}"/>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grpSp>
        <p:nvGrpSpPr>
          <p:cNvPr id="18" name="Group 17">
            <a:extLst>
              <a:ext uri="{FF2B5EF4-FFF2-40B4-BE49-F238E27FC236}">
                <a16:creationId xmlns:a16="http://schemas.microsoft.com/office/drawing/2014/main" id="{4D1C3031-14CA-8E84-9819-4BC50B313141}"/>
              </a:ext>
            </a:extLst>
          </p:cNvPr>
          <p:cNvGrpSpPr/>
          <p:nvPr/>
        </p:nvGrpSpPr>
        <p:grpSpPr>
          <a:xfrm>
            <a:off x="-789440" y="0"/>
            <a:ext cx="9277884" cy="6858000"/>
            <a:chOff x="-789440" y="0"/>
            <a:chExt cx="9277884" cy="6858000"/>
          </a:xfrm>
        </p:grpSpPr>
        <p:grpSp>
          <p:nvGrpSpPr>
            <p:cNvPr id="56" name="Group 55">
              <a:extLst>
                <a:ext uri="{FF2B5EF4-FFF2-40B4-BE49-F238E27FC236}">
                  <a16:creationId xmlns:a16="http://schemas.microsoft.com/office/drawing/2014/main" id="{5F8285DB-07D2-9CFA-6504-6F38EF503AAC}"/>
                </a:ext>
              </a:extLst>
            </p:cNvPr>
            <p:cNvGrpSpPr/>
            <p:nvPr/>
          </p:nvGrpSpPr>
          <p:grpSpPr>
            <a:xfrm>
              <a:off x="-789440" y="0"/>
              <a:ext cx="9277884" cy="6858000"/>
              <a:chOff x="0" y="0"/>
              <a:chExt cx="9277884" cy="6858000"/>
            </a:xfrm>
          </p:grpSpPr>
          <p:grpSp>
            <p:nvGrpSpPr>
              <p:cNvPr id="57" name="Group 56">
                <a:extLst>
                  <a:ext uri="{FF2B5EF4-FFF2-40B4-BE49-F238E27FC236}">
                    <a16:creationId xmlns:a16="http://schemas.microsoft.com/office/drawing/2014/main" id="{E1832517-90C0-21E6-543B-A0C4186BDA45}"/>
                  </a:ext>
                </a:extLst>
              </p:cNvPr>
              <p:cNvGrpSpPr/>
              <p:nvPr/>
            </p:nvGrpSpPr>
            <p:grpSpPr>
              <a:xfrm>
                <a:off x="0" y="0"/>
                <a:ext cx="9277884" cy="6858000"/>
                <a:chOff x="0" y="0"/>
                <a:chExt cx="11682484" cy="6858000"/>
              </a:xfrm>
              <a:solidFill>
                <a:srgbClr val="61A4BB"/>
              </a:solidFill>
            </p:grpSpPr>
            <p:sp>
              <p:nvSpPr>
                <p:cNvPr id="63" name="Rectangle 62">
                  <a:extLst>
                    <a:ext uri="{FF2B5EF4-FFF2-40B4-BE49-F238E27FC236}">
                      <a16:creationId xmlns:a16="http://schemas.microsoft.com/office/drawing/2014/main" id="{FC1D628D-5DB0-D20C-7BAF-05DBBC0A2B92}"/>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FC2DAC99-B5DE-E175-E359-980C805E5A00}"/>
                    </a:ext>
                  </a:extLst>
                </p:cNvPr>
                <p:cNvSpPr/>
                <p:nvPr/>
              </p:nvSpPr>
              <p:spPr>
                <a:xfrm>
                  <a:off x="10508778" y="5726223"/>
                  <a:ext cx="1173706"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693A9ED0-114B-22DD-8C7C-227EFAAD6901}"/>
                  </a:ext>
                </a:extLst>
              </p:cNvPr>
              <p:cNvSpPr txBox="1"/>
              <p:nvPr/>
            </p:nvSpPr>
            <p:spPr>
              <a:xfrm>
                <a:off x="8463512" y="5917664"/>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59" name="TextBox 58">
                <a:extLst>
                  <a:ext uri="{FF2B5EF4-FFF2-40B4-BE49-F238E27FC236}">
                    <a16:creationId xmlns:a16="http://schemas.microsoft.com/office/drawing/2014/main" id="{4ADE485F-48A6-D0EF-2D48-7CC825A1B556}"/>
                  </a:ext>
                </a:extLst>
              </p:cNvPr>
              <p:cNvSpPr txBox="1"/>
              <p:nvPr/>
            </p:nvSpPr>
            <p:spPr>
              <a:xfrm>
                <a:off x="3830768" y="684897"/>
                <a:ext cx="4114800" cy="630942"/>
              </a:xfrm>
              <a:prstGeom prst="rect">
                <a:avLst/>
              </a:prstGeom>
              <a:noFill/>
            </p:spPr>
            <p:txBody>
              <a:bodyPr wrap="square" rtlCol="0">
                <a:spAutoFit/>
              </a:bodyPr>
              <a:lstStyle/>
              <a:p>
                <a:r>
                  <a:rPr lang="en-US" sz="3500" dirty="0">
                    <a:solidFill>
                      <a:schemeClr val="bg1"/>
                    </a:solidFill>
                  </a:rPr>
                  <a:t>Fitting of </a:t>
                </a:r>
              </a:p>
            </p:txBody>
          </p:sp>
          <p:sp>
            <p:nvSpPr>
              <p:cNvPr id="60" name="TextBox 59">
                <a:extLst>
                  <a:ext uri="{FF2B5EF4-FFF2-40B4-BE49-F238E27FC236}">
                    <a16:creationId xmlns:a16="http://schemas.microsoft.com/office/drawing/2014/main" id="{A60DB757-21DD-FC0E-CF0C-06ABA4EEE809}"/>
                  </a:ext>
                </a:extLst>
              </p:cNvPr>
              <p:cNvSpPr txBox="1"/>
              <p:nvPr/>
            </p:nvSpPr>
            <p:spPr>
              <a:xfrm>
                <a:off x="3830768" y="1184769"/>
                <a:ext cx="4114800"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61" name="TextBox 60">
                <a:extLst>
                  <a:ext uri="{FF2B5EF4-FFF2-40B4-BE49-F238E27FC236}">
                    <a16:creationId xmlns:a16="http://schemas.microsoft.com/office/drawing/2014/main" id="{4AAE3071-F52B-B9DA-88EC-513E8947091E}"/>
                  </a:ext>
                </a:extLst>
              </p:cNvPr>
              <p:cNvSpPr txBox="1"/>
              <p:nvPr/>
            </p:nvSpPr>
            <p:spPr>
              <a:xfrm>
                <a:off x="3267054" y="2018825"/>
                <a:ext cx="4073387" cy="3724096"/>
              </a:xfrm>
              <a:prstGeom prst="rect">
                <a:avLst/>
              </a:prstGeom>
              <a:noFill/>
            </p:spPr>
            <p:txBody>
              <a:bodyPr wrap="square" rtlCol="0">
                <a:spAutoFit/>
              </a:bodyPr>
              <a:lstStyle/>
              <a:p>
                <a:pPr algn="just" rtl="0">
                  <a:spcBef>
                    <a:spcPts val="1200"/>
                  </a:spcBef>
                  <a:spcAft>
                    <a:spcPts val="1200"/>
                  </a:spcAft>
                </a:pPr>
                <a:r>
                  <a:rPr lang="en-IN" sz="1800" b="0" i="0" u="none" strike="noStrike" dirty="0">
                    <a:solidFill>
                      <a:schemeClr val="bg1"/>
                    </a:solidFill>
                    <a:effectLst/>
                    <a:latin typeface="Times New Roman" panose="02020603050405020304" pitchFamily="18"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b="0" dirty="0">
                  <a:solidFill>
                    <a:schemeClr val="bg1"/>
                  </a:solidFill>
                  <a:effectLst/>
                  <a:latin typeface="Avenir Next" panose="020B0503020202020204" pitchFamily="34" charset="0"/>
                </a:endParaRPr>
              </a:p>
            </p:txBody>
          </p:sp>
          <p:sp>
            <p:nvSpPr>
              <p:cNvPr id="62" name="TextBox 61">
                <a:extLst>
                  <a:ext uri="{FF2B5EF4-FFF2-40B4-BE49-F238E27FC236}">
                    <a16:creationId xmlns:a16="http://schemas.microsoft.com/office/drawing/2014/main" id="{73353D36-5DAE-05E4-0A1A-ADEC4762AD5C}"/>
                  </a:ext>
                </a:extLst>
              </p:cNvPr>
              <p:cNvSpPr txBox="1"/>
              <p:nvPr/>
            </p:nvSpPr>
            <p:spPr>
              <a:xfrm>
                <a:off x="3267054" y="5191067"/>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2" name="TextBox 1">
              <a:extLst>
                <a:ext uri="{FF2B5EF4-FFF2-40B4-BE49-F238E27FC236}">
                  <a16:creationId xmlns:a16="http://schemas.microsoft.com/office/drawing/2014/main" id="{C1CACBC9-2D02-EA3C-0CB1-12143A2AFEB5}"/>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35043628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90F753-6839-AE5F-B5D3-E4771B42BCF5}"/>
              </a:ext>
            </a:extLst>
          </p:cNvPr>
          <p:cNvGrpSpPr/>
          <p:nvPr/>
        </p:nvGrpSpPr>
        <p:grpSpPr>
          <a:xfrm>
            <a:off x="2606817" y="2275094"/>
            <a:ext cx="7405087" cy="2389897"/>
            <a:chOff x="4416027" y="787255"/>
            <a:chExt cx="3723718" cy="5283490"/>
          </a:xfrm>
          <a:solidFill>
            <a:srgbClr val="F3E8B6"/>
          </a:solidFill>
        </p:grpSpPr>
        <p:sp>
          <p:nvSpPr>
            <p:cNvPr id="3" name="Rounded Rectangle 2">
              <a:extLst>
                <a:ext uri="{FF2B5EF4-FFF2-40B4-BE49-F238E27FC236}">
                  <a16:creationId xmlns:a16="http://schemas.microsoft.com/office/drawing/2014/main" id="{C1D8CE29-3441-AF00-07F7-9C7EEDE809CC}"/>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Backup Slides</a:t>
              </a:r>
              <a:endParaRPr lang="en-US" sz="2800" dirty="0"/>
            </a:p>
          </p:txBody>
        </p:sp>
        <p:sp>
          <p:nvSpPr>
            <p:cNvPr id="5" name="TextBox 4">
              <a:extLst>
                <a:ext uri="{FF2B5EF4-FFF2-40B4-BE49-F238E27FC236}">
                  <a16:creationId xmlns:a16="http://schemas.microsoft.com/office/drawing/2014/main" id="{CCAFEFCB-1385-A9C6-0F5B-D4355D8A018E}"/>
                </a:ext>
              </a:extLst>
            </p:cNvPr>
            <p:cNvSpPr txBox="1"/>
            <p:nvPr/>
          </p:nvSpPr>
          <p:spPr>
            <a:xfrm>
              <a:off x="4760555" y="2298703"/>
              <a:ext cx="3173269" cy="461665"/>
            </a:xfrm>
            <a:prstGeom prst="rect">
              <a:avLst/>
            </a:prstGeom>
            <a:grpFill/>
          </p:spPr>
          <p:txBody>
            <a:bodyPr wrap="square" rtlCol="0">
              <a:spAutoFit/>
            </a:bodyPr>
            <a:lstStyle/>
            <a:p>
              <a:pPr algn="ctr"/>
              <a:endParaRPr lang="en-US" sz="2400" b="0" i="0" u="none" strike="noStrike" dirty="0">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271011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6" y="-5249916"/>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32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sp>
        <p:nvSpPr>
          <p:cNvPr id="164" name="Hexagon 163">
            <a:extLst>
              <a:ext uri="{FF2B5EF4-FFF2-40B4-BE49-F238E27FC236}">
                <a16:creationId xmlns:a16="http://schemas.microsoft.com/office/drawing/2014/main" id="{042B6F9E-62E2-8002-A48B-1978F4F261C2}"/>
              </a:ext>
            </a:extLst>
          </p:cNvPr>
          <p:cNvSpPr/>
          <p:nvPr/>
        </p:nvSpPr>
        <p:spPr>
          <a:xfrm rot="21584110">
            <a:off x="10835251" y="1202066"/>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7" y="2160841"/>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2" y="3199152"/>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474124" y="1873754"/>
            <a:ext cx="2343140" cy="35640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13002479" y="219600"/>
            <a:ext cx="3911600" cy="59563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8805303" y="1873754"/>
            <a:ext cx="2340537" cy="35640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1317068" y="1873754"/>
            <a:ext cx="2340537" cy="3564000"/>
          </a:xfrm>
          <a:prstGeom prst="rect">
            <a:avLst/>
          </a:prstGeom>
        </p:spPr>
      </p:pic>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13"/>
          <a:stretch>
            <a:fillRect/>
          </a:stretch>
        </p:blipFill>
        <p:spPr>
          <a:xfrm>
            <a:off x="4264630" y="639000"/>
            <a:ext cx="3546269" cy="5400000"/>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Lst>
          </a:blip>
          <a:stretch>
            <a:fillRect/>
          </a:stretch>
        </p:blipFill>
        <p:spPr>
          <a:xfrm>
            <a:off x="12641899" y="1873754"/>
            <a:ext cx="2340537" cy="3564000"/>
          </a:xfrm>
          <a:prstGeom prst="rect">
            <a:avLst/>
          </a:prstGeom>
        </p:spPr>
      </p:pic>
      <p:sp>
        <p:nvSpPr>
          <p:cNvPr id="136" name="TextBox 135">
            <a:extLst>
              <a:ext uri="{FF2B5EF4-FFF2-40B4-BE49-F238E27FC236}">
                <a16:creationId xmlns:a16="http://schemas.microsoft.com/office/drawing/2014/main" id="{1AE6B2AA-C693-A1AE-C049-A65F7657A015}"/>
              </a:ext>
            </a:extLst>
          </p:cNvPr>
          <p:cNvSpPr txBox="1"/>
          <p:nvPr/>
        </p:nvSpPr>
        <p:spPr>
          <a:xfrm>
            <a:off x="3446485" y="7146788"/>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7" name="Group 136">
            <a:extLst>
              <a:ext uri="{FF2B5EF4-FFF2-40B4-BE49-F238E27FC236}">
                <a16:creationId xmlns:a16="http://schemas.microsoft.com/office/drawing/2014/main" id="{7861185C-237D-BDDF-8C71-0AA1A66C8176}"/>
              </a:ext>
            </a:extLst>
          </p:cNvPr>
          <p:cNvGrpSpPr/>
          <p:nvPr/>
        </p:nvGrpSpPr>
        <p:grpSpPr>
          <a:xfrm>
            <a:off x="3228271" y="8303187"/>
            <a:ext cx="2650175" cy="3593032"/>
            <a:chOff x="4857987" y="1671630"/>
            <a:chExt cx="2650175" cy="3593032"/>
          </a:xfrm>
        </p:grpSpPr>
        <p:sp>
          <p:nvSpPr>
            <p:cNvPr id="138" name="Rounded Rectangle 137">
              <a:extLst>
                <a:ext uri="{FF2B5EF4-FFF2-40B4-BE49-F238E27FC236}">
                  <a16:creationId xmlns:a16="http://schemas.microsoft.com/office/drawing/2014/main" id="{BC3867A2-EC65-1853-CF28-15CB2CA61F4A}"/>
                </a:ext>
              </a:extLst>
            </p:cNvPr>
            <p:cNvSpPr/>
            <p:nvPr/>
          </p:nvSpPr>
          <p:spPr>
            <a:xfrm>
              <a:off x="48579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39" name="TextBox 138">
              <a:extLst>
                <a:ext uri="{FF2B5EF4-FFF2-40B4-BE49-F238E27FC236}">
                  <a16:creationId xmlns:a16="http://schemas.microsoft.com/office/drawing/2014/main" id="{2142041D-2A52-E4F8-4F67-F9C817FC9DC1}"/>
                </a:ext>
              </a:extLst>
            </p:cNvPr>
            <p:cNvSpPr txBox="1"/>
            <p:nvPr/>
          </p:nvSpPr>
          <p:spPr>
            <a:xfrm>
              <a:off x="5131749" y="2850237"/>
              <a:ext cx="2102650" cy="1477328"/>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Evaluate the imp. of </a:t>
              </a:r>
            </a:p>
            <a:p>
              <a:r>
                <a:rPr lang="en-IN" sz="1800" b="0" i="0" u="none" strike="noStrike" dirty="0">
                  <a:solidFill>
                    <a:srgbClr val="0D0D0D"/>
                  </a:solidFill>
                  <a:effectLst/>
                  <a:latin typeface="Times New Roman" panose="02020603050405020304" pitchFamily="18" charset="0"/>
                </a:rPr>
                <a:t>early detection in preventing severe outcomes related to CVD.</a:t>
              </a:r>
              <a:endParaRPr lang="en-IN" sz="1800" dirty="0">
                <a:effectLst/>
              </a:endParaRPr>
            </a:p>
          </p:txBody>
        </p:sp>
        <p:sp>
          <p:nvSpPr>
            <p:cNvPr id="140" name="Oval 139">
              <a:extLst>
                <a:ext uri="{FF2B5EF4-FFF2-40B4-BE49-F238E27FC236}">
                  <a16:creationId xmlns:a16="http://schemas.microsoft.com/office/drawing/2014/main" id="{E79FD11A-CDF9-50D5-9A2F-FA1106100AED}"/>
                </a:ext>
              </a:extLst>
            </p:cNvPr>
            <p:cNvSpPr/>
            <p:nvPr/>
          </p:nvSpPr>
          <p:spPr>
            <a:xfrm>
              <a:off x="5823074" y="1900934"/>
              <a:ext cx="720000" cy="72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grpSp>
      <p:grpSp>
        <p:nvGrpSpPr>
          <p:cNvPr id="141" name="Group 140">
            <a:extLst>
              <a:ext uri="{FF2B5EF4-FFF2-40B4-BE49-F238E27FC236}">
                <a16:creationId xmlns:a16="http://schemas.microsoft.com/office/drawing/2014/main" id="{CD2A2D3E-2759-0554-B8BC-6293654DA2BF}"/>
              </a:ext>
            </a:extLst>
          </p:cNvPr>
          <p:cNvGrpSpPr/>
          <p:nvPr/>
        </p:nvGrpSpPr>
        <p:grpSpPr>
          <a:xfrm>
            <a:off x="366193" y="8292775"/>
            <a:ext cx="2650174" cy="3593033"/>
            <a:chOff x="2028187" y="1671630"/>
            <a:chExt cx="2650174" cy="3593033"/>
          </a:xfrm>
        </p:grpSpPr>
        <p:sp>
          <p:nvSpPr>
            <p:cNvPr id="142" name="Rounded Rectangle 141">
              <a:extLst>
                <a:ext uri="{FF2B5EF4-FFF2-40B4-BE49-F238E27FC236}">
                  <a16:creationId xmlns:a16="http://schemas.microsoft.com/office/drawing/2014/main" id="{6DCBD838-1C42-DCCC-FAEE-A5C2133FC1F8}"/>
                </a:ext>
              </a:extLst>
            </p:cNvPr>
            <p:cNvSpPr/>
            <p:nvPr/>
          </p:nvSpPr>
          <p:spPr>
            <a:xfrm>
              <a:off x="2028187" y="1671630"/>
              <a:ext cx="2650174" cy="3593033"/>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43" name="TextBox 142">
              <a:extLst>
                <a:ext uri="{FF2B5EF4-FFF2-40B4-BE49-F238E27FC236}">
                  <a16:creationId xmlns:a16="http://schemas.microsoft.com/office/drawing/2014/main" id="{F3993B66-285E-9160-4D1B-053AEEC483C3}"/>
                </a:ext>
              </a:extLst>
            </p:cNvPr>
            <p:cNvSpPr txBox="1"/>
            <p:nvPr/>
          </p:nvSpPr>
          <p:spPr>
            <a:xfrm>
              <a:off x="2228726" y="2834453"/>
              <a:ext cx="2249096" cy="2031325"/>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1800" dirty="0">
                <a:effectLst/>
              </a:endParaRPr>
            </a:p>
          </p:txBody>
        </p:sp>
        <p:sp>
          <p:nvSpPr>
            <p:cNvPr id="144" name="Oval 143">
              <a:extLst>
                <a:ext uri="{FF2B5EF4-FFF2-40B4-BE49-F238E27FC236}">
                  <a16:creationId xmlns:a16="http://schemas.microsoft.com/office/drawing/2014/main" id="{F461B17A-82FD-FA9F-67EF-6B31FF48B676}"/>
                </a:ext>
              </a:extLst>
            </p:cNvPr>
            <p:cNvSpPr/>
            <p:nvPr/>
          </p:nvSpPr>
          <p:spPr>
            <a:xfrm>
              <a:off x="2993274" y="1900934"/>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grpSp>
      <p:grpSp>
        <p:nvGrpSpPr>
          <p:cNvPr id="145" name="Group 144">
            <a:extLst>
              <a:ext uri="{FF2B5EF4-FFF2-40B4-BE49-F238E27FC236}">
                <a16:creationId xmlns:a16="http://schemas.microsoft.com/office/drawing/2014/main" id="{43EF87E9-F903-1DF6-5AAE-0D5B9CDA3E94}"/>
              </a:ext>
            </a:extLst>
          </p:cNvPr>
          <p:cNvGrpSpPr/>
          <p:nvPr/>
        </p:nvGrpSpPr>
        <p:grpSpPr>
          <a:xfrm>
            <a:off x="6090350" y="8303187"/>
            <a:ext cx="2650175" cy="3593032"/>
            <a:chOff x="7687787" y="1671630"/>
            <a:chExt cx="2650175" cy="3593032"/>
          </a:xfrm>
        </p:grpSpPr>
        <p:sp>
          <p:nvSpPr>
            <p:cNvPr id="146" name="Rounded Rectangle 145">
              <a:extLst>
                <a:ext uri="{FF2B5EF4-FFF2-40B4-BE49-F238E27FC236}">
                  <a16:creationId xmlns:a16="http://schemas.microsoft.com/office/drawing/2014/main" id="{4167A7BC-4CB6-8721-0581-E060FCA8BE8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47" name="TextBox 146">
              <a:extLst>
                <a:ext uri="{FF2B5EF4-FFF2-40B4-BE49-F238E27FC236}">
                  <a16:creationId xmlns:a16="http://schemas.microsoft.com/office/drawing/2014/main" id="{6A40FF68-18AE-918E-07E8-92DB9DED4FBA}"/>
                </a:ext>
              </a:extLst>
            </p:cNvPr>
            <p:cNvSpPr txBox="1"/>
            <p:nvPr/>
          </p:nvSpPr>
          <p:spPr>
            <a:xfrm>
              <a:off x="7979531" y="2772852"/>
              <a:ext cx="2066686" cy="2308324"/>
            </a:xfrm>
            <a:prstGeom prst="rect">
              <a:avLst/>
            </a:prstGeom>
            <a:noFill/>
          </p:spPr>
          <p:txBody>
            <a:bodyPr wrap="square" rtlCol="0">
              <a:spAutoFit/>
            </a:bodyPr>
            <a:lstStyle/>
            <a:p>
              <a:r>
                <a:rPr lang="en-IN"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dirty="0">
                <a:effectLst/>
              </a:endParaRPr>
            </a:p>
          </p:txBody>
        </p:sp>
        <p:sp>
          <p:nvSpPr>
            <p:cNvPr id="148" name="Oval 147">
              <a:extLst>
                <a:ext uri="{FF2B5EF4-FFF2-40B4-BE49-F238E27FC236}">
                  <a16:creationId xmlns:a16="http://schemas.microsoft.com/office/drawing/2014/main" id="{C7C87D63-7403-2A73-ED8D-0C30F55A9A30}"/>
                </a:ext>
              </a:extLst>
            </p:cNvPr>
            <p:cNvSpPr/>
            <p:nvPr/>
          </p:nvSpPr>
          <p:spPr>
            <a:xfrm>
              <a:off x="8652874" y="1900934"/>
              <a:ext cx="720000" cy="720000"/>
            </a:xfrm>
            <a:prstGeom prst="ellipse">
              <a:avLst/>
            </a:prstGeom>
            <a:solidFill>
              <a:srgbClr val="FFF5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grpSp>
      <p:grpSp>
        <p:nvGrpSpPr>
          <p:cNvPr id="169" name="Group 168">
            <a:extLst>
              <a:ext uri="{FF2B5EF4-FFF2-40B4-BE49-F238E27FC236}">
                <a16:creationId xmlns:a16="http://schemas.microsoft.com/office/drawing/2014/main" id="{474608F5-63C9-6FD1-535E-6E091B3116C2}"/>
              </a:ext>
            </a:extLst>
          </p:cNvPr>
          <p:cNvGrpSpPr/>
          <p:nvPr/>
        </p:nvGrpSpPr>
        <p:grpSpPr>
          <a:xfrm>
            <a:off x="8952430" y="8303187"/>
            <a:ext cx="2650175" cy="3593032"/>
            <a:chOff x="7687787" y="1671630"/>
            <a:chExt cx="2650175" cy="3593032"/>
          </a:xfrm>
        </p:grpSpPr>
        <p:sp>
          <p:nvSpPr>
            <p:cNvPr id="170" name="Rounded Rectangle 169">
              <a:extLst>
                <a:ext uri="{FF2B5EF4-FFF2-40B4-BE49-F238E27FC236}">
                  <a16:creationId xmlns:a16="http://schemas.microsoft.com/office/drawing/2014/main" id="{67C347CE-1D65-A020-71E4-7CAAAE3341A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71" name="TextBox 170">
              <a:extLst>
                <a:ext uri="{FF2B5EF4-FFF2-40B4-BE49-F238E27FC236}">
                  <a16:creationId xmlns:a16="http://schemas.microsoft.com/office/drawing/2014/main" id="{F5ED65E6-F38B-E792-92DD-CC3CE8500B1B}"/>
                </a:ext>
              </a:extLst>
            </p:cNvPr>
            <p:cNvSpPr txBox="1"/>
            <p:nvPr/>
          </p:nvSpPr>
          <p:spPr>
            <a:xfrm>
              <a:off x="7979531" y="2772852"/>
              <a:ext cx="2066686"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D0D0D"/>
                  </a:solidFill>
                  <a:effectLst/>
                  <a:latin typeface="Times New Roman" panose="02020603050405020304" pitchFamily="18" charset="0"/>
                </a:rPr>
                <a:t>Provide actionable insights for healthcare prof. and policymakers to make strategies for reducing the global burden of CVD.</a:t>
              </a:r>
              <a:endParaRPr lang="en-IN" sz="1800" dirty="0">
                <a:effectLst/>
              </a:endParaRPr>
            </a:p>
          </p:txBody>
        </p:sp>
        <p:sp>
          <p:nvSpPr>
            <p:cNvPr id="172" name="Oval 171">
              <a:extLst>
                <a:ext uri="{FF2B5EF4-FFF2-40B4-BE49-F238E27FC236}">
                  <a16:creationId xmlns:a16="http://schemas.microsoft.com/office/drawing/2014/main" id="{9DFD2E09-0FFC-D772-A2B3-C8C78F3D5BF6}"/>
                </a:ext>
              </a:extLst>
            </p:cNvPr>
            <p:cNvSpPr/>
            <p:nvPr/>
          </p:nvSpPr>
          <p:spPr>
            <a:xfrm>
              <a:off x="8652874" y="1900934"/>
              <a:ext cx="720000" cy="72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a:t>
              </a:r>
            </a:p>
          </p:txBody>
        </p:sp>
      </p:grpSp>
      <p:grpSp>
        <p:nvGrpSpPr>
          <p:cNvPr id="173" name="Group 172">
            <a:extLst>
              <a:ext uri="{FF2B5EF4-FFF2-40B4-BE49-F238E27FC236}">
                <a16:creationId xmlns:a16="http://schemas.microsoft.com/office/drawing/2014/main" id="{0948F77E-6F09-8C7F-AB00-1473FEF87EEF}"/>
              </a:ext>
            </a:extLst>
          </p:cNvPr>
          <p:cNvGrpSpPr/>
          <p:nvPr/>
        </p:nvGrpSpPr>
        <p:grpSpPr>
          <a:xfrm>
            <a:off x="5485278" y="12930399"/>
            <a:ext cx="1210143" cy="223614"/>
            <a:chOff x="5655418" y="6376709"/>
            <a:chExt cx="1210143" cy="223614"/>
          </a:xfrm>
        </p:grpSpPr>
        <p:sp>
          <p:nvSpPr>
            <p:cNvPr id="174" name="Freeform 173">
              <a:extLst>
                <a:ext uri="{FF2B5EF4-FFF2-40B4-BE49-F238E27FC236}">
                  <a16:creationId xmlns:a16="http://schemas.microsoft.com/office/drawing/2014/main" id="{0B148663-C70F-334F-274F-CB57F5C1AE20}"/>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174">
              <a:extLst>
                <a:ext uri="{FF2B5EF4-FFF2-40B4-BE49-F238E27FC236}">
                  <a16:creationId xmlns:a16="http://schemas.microsoft.com/office/drawing/2014/main" id="{990E68CB-A3EE-6A68-6D46-4DDA3674D840}"/>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76" name="Group 175">
              <a:extLst>
                <a:ext uri="{FF2B5EF4-FFF2-40B4-BE49-F238E27FC236}">
                  <a16:creationId xmlns:a16="http://schemas.microsoft.com/office/drawing/2014/main" id="{AEA75458-77B3-B002-9BC0-6B712240DA97}"/>
                </a:ext>
              </a:extLst>
            </p:cNvPr>
            <p:cNvGrpSpPr/>
            <p:nvPr/>
          </p:nvGrpSpPr>
          <p:grpSpPr>
            <a:xfrm rot="16200000">
              <a:off x="5655211" y="6376916"/>
              <a:ext cx="223614" cy="223200"/>
              <a:chOff x="707920" y="3080274"/>
              <a:chExt cx="180000" cy="180000"/>
            </a:xfrm>
          </p:grpSpPr>
          <p:sp>
            <p:nvSpPr>
              <p:cNvPr id="178" name="Freeform 177">
                <a:extLst>
                  <a:ext uri="{FF2B5EF4-FFF2-40B4-BE49-F238E27FC236}">
                    <a16:creationId xmlns:a16="http://schemas.microsoft.com/office/drawing/2014/main" id="{1CD06398-139B-E28D-DC55-9CDB1309EF0A}"/>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Oval 178">
                <a:extLst>
                  <a:ext uri="{FF2B5EF4-FFF2-40B4-BE49-F238E27FC236}">
                    <a16:creationId xmlns:a16="http://schemas.microsoft.com/office/drawing/2014/main" id="{5620C353-6436-26D5-6887-D68E7342BACD}"/>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7" name="Freeform 176">
              <a:extLst>
                <a:ext uri="{FF2B5EF4-FFF2-40B4-BE49-F238E27FC236}">
                  <a16:creationId xmlns:a16="http://schemas.microsoft.com/office/drawing/2014/main" id="{63308AF5-6A89-EDD8-3373-671E1849510E}"/>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23" name="Picture 22" descr="A close-up of a sign&#10;&#10;Description automatically generated">
            <a:extLst>
              <a:ext uri="{FF2B5EF4-FFF2-40B4-BE49-F238E27FC236}">
                <a16:creationId xmlns:a16="http://schemas.microsoft.com/office/drawing/2014/main" id="{3A918CCA-9293-459F-E648-C0F368C0D08C}"/>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8444000" y="1873754"/>
            <a:ext cx="2343141" cy="3564000"/>
          </a:xfrm>
          <a:prstGeom prst="rect">
            <a:avLst/>
          </a:prstGeom>
        </p:spPr>
      </p:pic>
    </p:spTree>
    <p:extLst>
      <p:ext uri="{BB962C8B-B14F-4D97-AF65-F5344CB8AC3E}">
        <p14:creationId xmlns:p14="http://schemas.microsoft.com/office/powerpoint/2010/main" val="2859456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481291"/>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1" name="Group 130">
            <a:extLst>
              <a:ext uri="{FF2B5EF4-FFF2-40B4-BE49-F238E27FC236}">
                <a16:creationId xmlns:a16="http://schemas.microsoft.com/office/drawing/2014/main" id="{225F16EE-D694-A052-9322-4B9CE7723C42}"/>
              </a:ext>
            </a:extLst>
          </p:cNvPr>
          <p:cNvGrpSpPr/>
          <p:nvPr/>
        </p:nvGrpSpPr>
        <p:grpSpPr>
          <a:xfrm>
            <a:off x="3228271" y="1637690"/>
            <a:ext cx="2650175" cy="3593032"/>
            <a:chOff x="4857987" y="1671630"/>
            <a:chExt cx="2650175" cy="3593032"/>
          </a:xfrm>
        </p:grpSpPr>
        <p:sp>
          <p:nvSpPr>
            <p:cNvPr id="82" name="Rounded Rectangle 81">
              <a:extLst>
                <a:ext uri="{FF2B5EF4-FFF2-40B4-BE49-F238E27FC236}">
                  <a16:creationId xmlns:a16="http://schemas.microsoft.com/office/drawing/2014/main" id="{D4777626-6045-BDC9-1F68-CC9208A43EAE}"/>
                </a:ext>
              </a:extLst>
            </p:cNvPr>
            <p:cNvSpPr/>
            <p:nvPr/>
          </p:nvSpPr>
          <p:spPr>
            <a:xfrm>
              <a:off x="48579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4" name="TextBox 113">
              <a:extLst>
                <a:ext uri="{FF2B5EF4-FFF2-40B4-BE49-F238E27FC236}">
                  <a16:creationId xmlns:a16="http://schemas.microsoft.com/office/drawing/2014/main" id="{AE9AFF09-731C-4B0C-4F26-417E1816D5A6}"/>
                </a:ext>
              </a:extLst>
            </p:cNvPr>
            <p:cNvSpPr txBox="1"/>
            <p:nvPr/>
          </p:nvSpPr>
          <p:spPr>
            <a:xfrm>
              <a:off x="5131749" y="2850237"/>
              <a:ext cx="2102650" cy="1477328"/>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Evaluate the imp. of </a:t>
              </a:r>
            </a:p>
            <a:p>
              <a:r>
                <a:rPr lang="en-IN" sz="1800" b="0" i="0" u="none" strike="noStrike" dirty="0">
                  <a:solidFill>
                    <a:srgbClr val="0D0D0D"/>
                  </a:solidFill>
                  <a:effectLst/>
                  <a:latin typeface="Times New Roman" panose="02020603050405020304" pitchFamily="18" charset="0"/>
                </a:rPr>
                <a:t>early detection in preventing severe outcomes related to CVD.</a:t>
              </a:r>
              <a:endParaRPr lang="en-IN" sz="1800" dirty="0">
                <a:effectLst/>
              </a:endParaRPr>
            </a:p>
          </p:txBody>
        </p:sp>
        <p:sp>
          <p:nvSpPr>
            <p:cNvPr id="119" name="Oval 118">
              <a:extLst>
                <a:ext uri="{FF2B5EF4-FFF2-40B4-BE49-F238E27FC236}">
                  <a16:creationId xmlns:a16="http://schemas.microsoft.com/office/drawing/2014/main" id="{5604BF79-9D29-703B-2C08-A64080B1C476}"/>
                </a:ext>
              </a:extLst>
            </p:cNvPr>
            <p:cNvSpPr/>
            <p:nvPr/>
          </p:nvSpPr>
          <p:spPr>
            <a:xfrm>
              <a:off x="5823074" y="1900934"/>
              <a:ext cx="720000" cy="72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grpSp>
      <p:grpSp>
        <p:nvGrpSpPr>
          <p:cNvPr id="132" name="Group 131">
            <a:extLst>
              <a:ext uri="{FF2B5EF4-FFF2-40B4-BE49-F238E27FC236}">
                <a16:creationId xmlns:a16="http://schemas.microsoft.com/office/drawing/2014/main" id="{37D07223-DD42-3108-43A2-83D5130FA027}"/>
              </a:ext>
            </a:extLst>
          </p:cNvPr>
          <p:cNvGrpSpPr/>
          <p:nvPr/>
        </p:nvGrpSpPr>
        <p:grpSpPr>
          <a:xfrm>
            <a:off x="366193" y="1627278"/>
            <a:ext cx="2650174" cy="3593033"/>
            <a:chOff x="2028187" y="1671630"/>
            <a:chExt cx="2650174" cy="3593033"/>
          </a:xfrm>
        </p:grpSpPr>
        <p:sp>
          <p:nvSpPr>
            <p:cNvPr id="90" name="Rounded Rectangle 89">
              <a:extLst>
                <a:ext uri="{FF2B5EF4-FFF2-40B4-BE49-F238E27FC236}">
                  <a16:creationId xmlns:a16="http://schemas.microsoft.com/office/drawing/2014/main" id="{AED28077-255D-F147-2D5B-CC5FC8C804E3}"/>
                </a:ext>
              </a:extLst>
            </p:cNvPr>
            <p:cNvSpPr/>
            <p:nvPr/>
          </p:nvSpPr>
          <p:spPr>
            <a:xfrm>
              <a:off x="2028187" y="1671630"/>
              <a:ext cx="2650174" cy="3593033"/>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3" name="TextBox 112">
              <a:extLst>
                <a:ext uri="{FF2B5EF4-FFF2-40B4-BE49-F238E27FC236}">
                  <a16:creationId xmlns:a16="http://schemas.microsoft.com/office/drawing/2014/main" id="{3D2E501B-C920-E2FC-2BC2-DC85B1E6ABA2}"/>
                </a:ext>
              </a:extLst>
            </p:cNvPr>
            <p:cNvSpPr txBox="1"/>
            <p:nvPr/>
          </p:nvSpPr>
          <p:spPr>
            <a:xfrm>
              <a:off x="2228726" y="2834453"/>
              <a:ext cx="2249096" cy="2031325"/>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1800" dirty="0">
                <a:effectLst/>
              </a:endParaRPr>
            </a:p>
          </p:txBody>
        </p:sp>
        <p:sp>
          <p:nvSpPr>
            <p:cNvPr id="120" name="Oval 119">
              <a:extLst>
                <a:ext uri="{FF2B5EF4-FFF2-40B4-BE49-F238E27FC236}">
                  <a16:creationId xmlns:a16="http://schemas.microsoft.com/office/drawing/2014/main" id="{02922816-8DBF-A13B-884A-A5808F082ED3}"/>
                </a:ext>
              </a:extLst>
            </p:cNvPr>
            <p:cNvSpPr/>
            <p:nvPr/>
          </p:nvSpPr>
          <p:spPr>
            <a:xfrm>
              <a:off x="2993274" y="1900934"/>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grpSp>
      <p:grpSp>
        <p:nvGrpSpPr>
          <p:cNvPr id="130" name="Group 129">
            <a:extLst>
              <a:ext uri="{FF2B5EF4-FFF2-40B4-BE49-F238E27FC236}">
                <a16:creationId xmlns:a16="http://schemas.microsoft.com/office/drawing/2014/main" id="{E118C28B-6343-D37C-F36E-21496AE567E1}"/>
              </a:ext>
            </a:extLst>
          </p:cNvPr>
          <p:cNvGrpSpPr/>
          <p:nvPr/>
        </p:nvGrpSpPr>
        <p:grpSpPr>
          <a:xfrm>
            <a:off x="6090350" y="1637690"/>
            <a:ext cx="2650175" cy="3593032"/>
            <a:chOff x="7687787" y="1671630"/>
            <a:chExt cx="2650175" cy="3593032"/>
          </a:xfrm>
        </p:grpSpPr>
        <p:sp>
          <p:nvSpPr>
            <p:cNvPr id="125" name="Rounded Rectangle 124">
              <a:extLst>
                <a:ext uri="{FF2B5EF4-FFF2-40B4-BE49-F238E27FC236}">
                  <a16:creationId xmlns:a16="http://schemas.microsoft.com/office/drawing/2014/main" id="{612C5FAB-8C1C-7137-C9AE-3944124E2B08}"/>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26" name="TextBox 125">
              <a:extLst>
                <a:ext uri="{FF2B5EF4-FFF2-40B4-BE49-F238E27FC236}">
                  <a16:creationId xmlns:a16="http://schemas.microsoft.com/office/drawing/2014/main" id="{D8981DA5-AB27-1AF5-D969-06B2C163203E}"/>
                </a:ext>
              </a:extLst>
            </p:cNvPr>
            <p:cNvSpPr txBox="1"/>
            <p:nvPr/>
          </p:nvSpPr>
          <p:spPr>
            <a:xfrm>
              <a:off x="7979531" y="2772852"/>
              <a:ext cx="2066686" cy="2308324"/>
            </a:xfrm>
            <a:prstGeom prst="rect">
              <a:avLst/>
            </a:prstGeom>
            <a:noFill/>
          </p:spPr>
          <p:txBody>
            <a:bodyPr wrap="square" rtlCol="0">
              <a:spAutoFit/>
            </a:bodyPr>
            <a:lstStyle/>
            <a:p>
              <a:r>
                <a:rPr lang="en-IN"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dirty="0">
                <a:effectLst/>
              </a:endParaRPr>
            </a:p>
          </p:txBody>
        </p:sp>
        <p:sp>
          <p:nvSpPr>
            <p:cNvPr id="129" name="Oval 128">
              <a:extLst>
                <a:ext uri="{FF2B5EF4-FFF2-40B4-BE49-F238E27FC236}">
                  <a16:creationId xmlns:a16="http://schemas.microsoft.com/office/drawing/2014/main" id="{A335CBCD-58D4-0FCE-6931-D9EEDCD1FC09}"/>
                </a:ext>
              </a:extLst>
            </p:cNvPr>
            <p:cNvSpPr/>
            <p:nvPr/>
          </p:nvSpPr>
          <p:spPr>
            <a:xfrm>
              <a:off x="8652874" y="1900934"/>
              <a:ext cx="720000" cy="720000"/>
            </a:xfrm>
            <a:prstGeom prst="ellipse">
              <a:avLst/>
            </a:prstGeom>
            <a:solidFill>
              <a:srgbClr val="FFF5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grpSp>
      <p:grpSp>
        <p:nvGrpSpPr>
          <p:cNvPr id="133" name="Group 132">
            <a:extLst>
              <a:ext uri="{FF2B5EF4-FFF2-40B4-BE49-F238E27FC236}">
                <a16:creationId xmlns:a16="http://schemas.microsoft.com/office/drawing/2014/main" id="{6EF7989C-4D33-DF3A-5844-924FE11F3D9C}"/>
              </a:ext>
            </a:extLst>
          </p:cNvPr>
          <p:cNvGrpSpPr/>
          <p:nvPr/>
        </p:nvGrpSpPr>
        <p:grpSpPr>
          <a:xfrm>
            <a:off x="8952430" y="1637690"/>
            <a:ext cx="2650175" cy="3593032"/>
            <a:chOff x="7687787" y="1671630"/>
            <a:chExt cx="2650175" cy="3593032"/>
          </a:xfrm>
        </p:grpSpPr>
        <p:sp>
          <p:nvSpPr>
            <p:cNvPr id="134" name="Rounded Rectangle 133">
              <a:extLst>
                <a:ext uri="{FF2B5EF4-FFF2-40B4-BE49-F238E27FC236}">
                  <a16:creationId xmlns:a16="http://schemas.microsoft.com/office/drawing/2014/main" id="{13124844-04F9-00B0-D2CD-4FBF569057A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35" name="TextBox 134">
              <a:extLst>
                <a:ext uri="{FF2B5EF4-FFF2-40B4-BE49-F238E27FC236}">
                  <a16:creationId xmlns:a16="http://schemas.microsoft.com/office/drawing/2014/main" id="{544013ED-6C8B-C381-D7C5-F45B4430CA1B}"/>
                </a:ext>
              </a:extLst>
            </p:cNvPr>
            <p:cNvSpPr txBox="1"/>
            <p:nvPr/>
          </p:nvSpPr>
          <p:spPr>
            <a:xfrm>
              <a:off x="7979531" y="2772852"/>
              <a:ext cx="2066686"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D0D0D"/>
                  </a:solidFill>
                  <a:effectLst/>
                  <a:latin typeface="Times New Roman" panose="02020603050405020304" pitchFamily="18" charset="0"/>
                </a:rPr>
                <a:t>Provide actionable insights for healthcare prof. and policymakers to make strategies for reducing the global burden of CVD.</a:t>
              </a:r>
              <a:endParaRPr lang="en-IN" sz="1800" dirty="0">
                <a:effectLst/>
              </a:endParaRPr>
            </a:p>
          </p:txBody>
        </p:sp>
        <p:sp>
          <p:nvSpPr>
            <p:cNvPr id="136" name="Oval 135">
              <a:extLst>
                <a:ext uri="{FF2B5EF4-FFF2-40B4-BE49-F238E27FC236}">
                  <a16:creationId xmlns:a16="http://schemas.microsoft.com/office/drawing/2014/main" id="{AFC38611-557B-C3B9-828E-ADAA084DA158}"/>
                </a:ext>
              </a:extLst>
            </p:cNvPr>
            <p:cNvSpPr/>
            <p:nvPr/>
          </p:nvSpPr>
          <p:spPr>
            <a:xfrm>
              <a:off x="8652874" y="1900934"/>
              <a:ext cx="720000" cy="72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a:t>
              </a:r>
            </a:p>
          </p:txBody>
        </p:sp>
      </p:grpSp>
      <p:grpSp>
        <p:nvGrpSpPr>
          <p:cNvPr id="139" name="Group 138">
            <a:extLst>
              <a:ext uri="{FF2B5EF4-FFF2-40B4-BE49-F238E27FC236}">
                <a16:creationId xmlns:a16="http://schemas.microsoft.com/office/drawing/2014/main" id="{905DD21F-AB7B-7314-0608-E32EA67D3D3E}"/>
              </a:ext>
            </a:extLst>
          </p:cNvPr>
          <p:cNvGrpSpPr/>
          <p:nvPr/>
        </p:nvGrpSpPr>
        <p:grpSpPr>
          <a:xfrm>
            <a:off x="5485278" y="6264902"/>
            <a:ext cx="1210143" cy="223614"/>
            <a:chOff x="5655418" y="6376709"/>
            <a:chExt cx="1210143" cy="223614"/>
          </a:xfrm>
        </p:grpSpPr>
        <p:sp>
          <p:nvSpPr>
            <p:cNvPr id="92" name="Freeform 91">
              <a:extLst>
                <a:ext uri="{FF2B5EF4-FFF2-40B4-BE49-F238E27FC236}">
                  <a16:creationId xmlns:a16="http://schemas.microsoft.com/office/drawing/2014/main" id="{C60C560D-A25B-5F98-5344-9CDB203FE9F1}"/>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92">
              <a:extLst>
                <a:ext uri="{FF2B5EF4-FFF2-40B4-BE49-F238E27FC236}">
                  <a16:creationId xmlns:a16="http://schemas.microsoft.com/office/drawing/2014/main" id="{F550A114-6A73-077E-5C79-3F317420A934}"/>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4" name="Group 93">
              <a:extLst>
                <a:ext uri="{FF2B5EF4-FFF2-40B4-BE49-F238E27FC236}">
                  <a16:creationId xmlns:a16="http://schemas.microsoft.com/office/drawing/2014/main" id="{B426F674-A358-2BD0-8FAB-A1E564606B7B}"/>
                </a:ext>
              </a:extLst>
            </p:cNvPr>
            <p:cNvGrpSpPr/>
            <p:nvPr/>
          </p:nvGrpSpPr>
          <p:grpSpPr>
            <a:xfrm rot="16200000">
              <a:off x="5655211" y="6376916"/>
              <a:ext cx="223614" cy="223200"/>
              <a:chOff x="707920" y="3080274"/>
              <a:chExt cx="180000" cy="180000"/>
            </a:xfrm>
          </p:grpSpPr>
          <p:sp>
            <p:nvSpPr>
              <p:cNvPr id="95" name="Freeform 94">
                <a:extLst>
                  <a:ext uri="{FF2B5EF4-FFF2-40B4-BE49-F238E27FC236}">
                    <a16:creationId xmlns:a16="http://schemas.microsoft.com/office/drawing/2014/main" id="{DFE95D7E-6742-CC6F-0F83-F919B0B98CB8}"/>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Oval 95">
                <a:extLst>
                  <a:ext uri="{FF2B5EF4-FFF2-40B4-BE49-F238E27FC236}">
                    <a16:creationId xmlns:a16="http://schemas.microsoft.com/office/drawing/2014/main" id="{048CDB65-91C5-6CD3-E424-E0B2B70F27F2}"/>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8" name="Freeform 137">
              <a:extLst>
                <a:ext uri="{FF2B5EF4-FFF2-40B4-BE49-F238E27FC236}">
                  <a16:creationId xmlns:a16="http://schemas.microsoft.com/office/drawing/2014/main" id="{AE3289DC-00C9-94E2-3A53-D5DC3E581FFC}"/>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55" name="Hexagon 154">
            <a:extLst>
              <a:ext uri="{FF2B5EF4-FFF2-40B4-BE49-F238E27FC236}">
                <a16:creationId xmlns:a16="http://schemas.microsoft.com/office/drawing/2014/main" id="{07EB1076-348A-4713-3587-697401F9FAE4}"/>
              </a:ext>
            </a:extLst>
          </p:cNvPr>
          <p:cNvSpPr/>
          <p:nvPr/>
        </p:nvSpPr>
        <p:spPr>
          <a:xfrm rot="21584110">
            <a:off x="11109182" y="-1144815"/>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85947804-A062-490D-9A24-F3610568D90C}"/>
              </a:ext>
            </a:extLst>
          </p:cNvPr>
          <p:cNvSpPr/>
          <p:nvPr/>
        </p:nvSpPr>
        <p:spPr>
          <a:xfrm rot="21584110">
            <a:off x="9139848" y="-186040"/>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123CD65-69C4-F501-6B7D-0EEBDD9A3A6A}"/>
              </a:ext>
            </a:extLst>
          </p:cNvPr>
          <p:cNvSpPr/>
          <p:nvPr/>
        </p:nvSpPr>
        <p:spPr>
          <a:xfrm rot="21584110">
            <a:off x="11073173" y="85227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 name="TextBox 1">
            <a:extLst>
              <a:ext uri="{FF2B5EF4-FFF2-40B4-BE49-F238E27FC236}">
                <a16:creationId xmlns:a16="http://schemas.microsoft.com/office/drawing/2014/main" id="{A10CE5DA-C482-0E12-D1C9-6CA922D83B54}"/>
              </a:ext>
            </a:extLst>
          </p:cNvPr>
          <p:cNvSpPr txBox="1"/>
          <p:nvPr/>
        </p:nvSpPr>
        <p:spPr>
          <a:xfrm>
            <a:off x="1727200" y="5588000"/>
            <a:ext cx="3429000" cy="553998"/>
          </a:xfrm>
          <a:prstGeom prst="rect">
            <a:avLst/>
          </a:prstGeom>
          <a:noFill/>
        </p:spPr>
        <p:txBody>
          <a:bodyPr wrap="square" rtlCol="0">
            <a:spAutoFit/>
          </a:bodyPr>
          <a:lstStyle/>
          <a:p>
            <a:r>
              <a:rPr lang="en-US" sz="3000" dirty="0">
                <a:solidFill>
                  <a:srgbClr val="FF0000"/>
                </a:solidFill>
              </a:rPr>
              <a:t>Main Slide</a:t>
            </a:r>
          </a:p>
        </p:txBody>
      </p:sp>
    </p:spTree>
    <p:extLst>
      <p:ext uri="{BB962C8B-B14F-4D97-AF65-F5344CB8AC3E}">
        <p14:creationId xmlns:p14="http://schemas.microsoft.com/office/powerpoint/2010/main" val="219003942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18799"/>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06" name="Group 205">
            <a:extLst>
              <a:ext uri="{FF2B5EF4-FFF2-40B4-BE49-F238E27FC236}">
                <a16:creationId xmlns:a16="http://schemas.microsoft.com/office/drawing/2014/main" id="{33F5FF3A-5790-81C1-64F4-1FF768A6EACF}"/>
              </a:ext>
            </a:extLst>
          </p:cNvPr>
          <p:cNvGrpSpPr/>
          <p:nvPr/>
        </p:nvGrpSpPr>
        <p:grpSpPr>
          <a:xfrm>
            <a:off x="0" y="4235294"/>
            <a:ext cx="92017142" cy="1955238"/>
            <a:chOff x="373025" y="4127718"/>
            <a:chExt cx="92017142"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373025" y="4127718"/>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5333679" y="4127718"/>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9973248" y="4127718"/>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10294333" y="4127718"/>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34855210" y="4127718"/>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4933902" y="4127718"/>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9894556" y="4127718"/>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9815864" y="4127718"/>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49737172" y="4127718"/>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44776518" y="4127718"/>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54697826" y="4127718"/>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59781497" y="4127718"/>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69702805" y="4127718"/>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64742151" y="4127718"/>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74663459" y="4127718"/>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79624113" y="4127718"/>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84297336" y="4127718"/>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89257992" y="4127718"/>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5254987" y="4127718"/>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199" name="Group 198">
            <a:extLst>
              <a:ext uri="{FF2B5EF4-FFF2-40B4-BE49-F238E27FC236}">
                <a16:creationId xmlns:a16="http://schemas.microsoft.com/office/drawing/2014/main" id="{91CFC1C3-B9B2-5C19-2105-FBA2843CC7FA}"/>
              </a:ext>
            </a:extLst>
          </p:cNvPr>
          <p:cNvGrpSpPr/>
          <p:nvPr/>
        </p:nvGrpSpPr>
        <p:grpSpPr>
          <a:xfrm>
            <a:off x="-23560391" y="2582625"/>
            <a:ext cx="37723864" cy="720000"/>
            <a:chOff x="-20058434" y="2493220"/>
            <a:chExt cx="37723864" cy="720000"/>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0058434" y="2853220"/>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813D58A8-F4DD-C40F-BD7E-9186585A895F}"/>
                </a:ext>
              </a:extLst>
            </p:cNvPr>
            <p:cNvGrpSpPr/>
            <p:nvPr/>
          </p:nvGrpSpPr>
          <p:grpSpPr>
            <a:xfrm>
              <a:off x="9155541" y="2493220"/>
              <a:ext cx="894872" cy="720000"/>
              <a:chOff x="1912177" y="2828308"/>
              <a:chExt cx="894872" cy="720000"/>
            </a:xfrm>
          </p:grpSpPr>
          <p:sp>
            <p:nvSpPr>
              <p:cNvPr id="155" name="Oval 154">
                <a:extLst>
                  <a:ext uri="{FF2B5EF4-FFF2-40B4-BE49-F238E27FC236}">
                    <a16:creationId xmlns:a16="http://schemas.microsoft.com/office/drawing/2014/main" id="{6C4BC7B5-BAAC-1C38-09A7-22E9EAD070E9}"/>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56" name="TextBox 155">
                <a:extLst>
                  <a:ext uri="{FF2B5EF4-FFF2-40B4-BE49-F238E27FC236}">
                    <a16:creationId xmlns:a16="http://schemas.microsoft.com/office/drawing/2014/main" id="{77928424-B12F-BFED-4CAA-3A6FAFCBEBAE}"/>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13" name="Group 12">
              <a:extLst>
                <a:ext uri="{FF2B5EF4-FFF2-40B4-BE49-F238E27FC236}">
                  <a16:creationId xmlns:a16="http://schemas.microsoft.com/office/drawing/2014/main" id="{D871DAD5-490B-6125-DB51-170D2DCFF794}"/>
                </a:ext>
              </a:extLst>
            </p:cNvPr>
            <p:cNvGrpSpPr/>
            <p:nvPr/>
          </p:nvGrpSpPr>
          <p:grpSpPr>
            <a:xfrm>
              <a:off x="5722437" y="2493220"/>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4005885" y="2493220"/>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2289333" y="2493220"/>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543383" y="2493220"/>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2904262" y="2493220"/>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4794484" y="2493220"/>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8398312" y="2493220"/>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6511036" y="2493220"/>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0114864" y="2493220"/>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3790488" y="2493220"/>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5507040" y="2493220"/>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19367602" y="2493220"/>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17543879" y="2493220"/>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1187710" y="2493220"/>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57" name="Group 156">
              <a:extLst>
                <a:ext uri="{FF2B5EF4-FFF2-40B4-BE49-F238E27FC236}">
                  <a16:creationId xmlns:a16="http://schemas.microsoft.com/office/drawing/2014/main" id="{51809E68-38F7-50EB-1256-501B0BF0CEA2}"/>
                </a:ext>
              </a:extLst>
            </p:cNvPr>
            <p:cNvGrpSpPr/>
            <p:nvPr/>
          </p:nvGrpSpPr>
          <p:grpSpPr>
            <a:xfrm>
              <a:off x="7438989" y="2493220"/>
              <a:ext cx="720000" cy="720000"/>
              <a:chOff x="7531659" y="2479723"/>
              <a:chExt cx="720000" cy="720000"/>
            </a:xfrm>
          </p:grpSpPr>
          <p:sp>
            <p:nvSpPr>
              <p:cNvPr id="158" name="Oval 157">
                <a:extLst>
                  <a:ext uri="{FF2B5EF4-FFF2-40B4-BE49-F238E27FC236}">
                    <a16:creationId xmlns:a16="http://schemas.microsoft.com/office/drawing/2014/main" id="{FC2CBF8B-AA50-4EE1-98A7-8CC3C4E6B4C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59" name="TextBox 158">
                <a:extLst>
                  <a:ext uri="{FF2B5EF4-FFF2-40B4-BE49-F238E27FC236}">
                    <a16:creationId xmlns:a16="http://schemas.microsoft.com/office/drawing/2014/main" id="{514CF949-8BE4-0710-B093-690209807A6A}"/>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1914462" y="2493220"/>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11046965" y="2493220"/>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2870688" y="2493220"/>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6624073" y="2493220"/>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4907527" y="2493220"/>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spTree>
    <p:extLst>
      <p:ext uri="{BB962C8B-B14F-4D97-AF65-F5344CB8AC3E}">
        <p14:creationId xmlns:p14="http://schemas.microsoft.com/office/powerpoint/2010/main" val="955792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 name="TextBox 311">
            <a:extLst>
              <a:ext uri="{FF2B5EF4-FFF2-40B4-BE49-F238E27FC236}">
                <a16:creationId xmlns:a16="http://schemas.microsoft.com/office/drawing/2014/main" id="{EC08C03D-C3A8-CCE2-336D-2E9A914CB757}"/>
              </a:ext>
            </a:extLst>
          </p:cNvPr>
          <p:cNvSpPr txBox="1"/>
          <p:nvPr/>
        </p:nvSpPr>
        <p:spPr>
          <a:xfrm>
            <a:off x="750277" y="804718"/>
            <a:ext cx="6493486" cy="707886"/>
          </a:xfrm>
          <a:prstGeom prst="rect">
            <a:avLst/>
          </a:prstGeom>
          <a:noFill/>
        </p:spPr>
        <p:txBody>
          <a:bodyPr wrap="square" rtlCol="0">
            <a:spAutoFit/>
          </a:bodyPr>
          <a:lstStyle/>
          <a:p>
            <a:r>
              <a:rPr lang="en-US" sz="4000" dirty="0">
                <a:latin typeface="Avenir Next" panose="020B0503020202020204" pitchFamily="34" charset="0"/>
              </a:rPr>
              <a:t>Briefly the Complete</a:t>
            </a:r>
          </a:p>
        </p:txBody>
      </p:sp>
      <p:sp>
        <p:nvSpPr>
          <p:cNvPr id="313" name="TextBox 312">
            <a:extLst>
              <a:ext uri="{FF2B5EF4-FFF2-40B4-BE49-F238E27FC236}">
                <a16:creationId xmlns:a16="http://schemas.microsoft.com/office/drawing/2014/main" id="{B6240722-A014-C0AB-A6C2-8E220DC9AA29}"/>
              </a:ext>
            </a:extLst>
          </p:cNvPr>
          <p:cNvSpPr txBox="1"/>
          <p:nvPr/>
        </p:nvSpPr>
        <p:spPr>
          <a:xfrm>
            <a:off x="750277" y="1343978"/>
            <a:ext cx="2637782"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aphicFrame>
        <p:nvGraphicFramePr>
          <p:cNvPr id="314" name="Table 313">
            <a:extLst>
              <a:ext uri="{FF2B5EF4-FFF2-40B4-BE49-F238E27FC236}">
                <a16:creationId xmlns:a16="http://schemas.microsoft.com/office/drawing/2014/main" id="{3C365741-1E83-71CA-9F5D-C707715ABA25}"/>
              </a:ext>
            </a:extLst>
          </p:cNvPr>
          <p:cNvGraphicFramePr>
            <a:graphicFrameLocks noGrp="1"/>
          </p:cNvGraphicFramePr>
          <p:nvPr>
            <p:extLst>
              <p:ext uri="{D42A27DB-BD31-4B8C-83A1-F6EECF244321}">
                <p14:modId xmlns:p14="http://schemas.microsoft.com/office/powerpoint/2010/main" val="3514159278"/>
              </p:ext>
            </p:extLst>
          </p:nvPr>
        </p:nvGraphicFramePr>
        <p:xfrm>
          <a:off x="629606" y="2071527"/>
          <a:ext cx="3571003" cy="3723624"/>
        </p:xfrm>
        <a:graphic>
          <a:graphicData uri="http://schemas.openxmlformats.org/drawingml/2006/table">
            <a:tbl>
              <a:tblPr firstRow="1" bandRow="1">
                <a:tableStyleId>{5C22544A-7EE6-4342-B048-85BDC9FD1C3A}</a:tableStyleId>
              </a:tblPr>
              <a:tblGrid>
                <a:gridCol w="1021773">
                  <a:extLst>
                    <a:ext uri="{9D8B030D-6E8A-4147-A177-3AD203B41FA5}">
                      <a16:colId xmlns:a16="http://schemas.microsoft.com/office/drawing/2014/main" val="3089179590"/>
                    </a:ext>
                  </a:extLst>
                </a:gridCol>
                <a:gridCol w="1358896">
                  <a:extLst>
                    <a:ext uri="{9D8B030D-6E8A-4147-A177-3AD203B41FA5}">
                      <a16:colId xmlns:a16="http://schemas.microsoft.com/office/drawing/2014/main" val="732000792"/>
                    </a:ext>
                  </a:extLst>
                </a:gridCol>
                <a:gridCol w="1190334">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890064514"/>
                  </a:ext>
                </a:extLst>
              </a:tr>
            </a:tbl>
          </a:graphicData>
        </a:graphic>
      </p:graphicFrame>
      <p:graphicFrame>
        <p:nvGraphicFramePr>
          <p:cNvPr id="394" name="Table 393">
            <a:extLst>
              <a:ext uri="{FF2B5EF4-FFF2-40B4-BE49-F238E27FC236}">
                <a16:creationId xmlns:a16="http://schemas.microsoft.com/office/drawing/2014/main" id="{DF3F6D5F-0C5B-7897-1388-345A0FCA8174}"/>
              </a:ext>
            </a:extLst>
          </p:cNvPr>
          <p:cNvGraphicFramePr>
            <a:graphicFrameLocks noGrp="1"/>
          </p:cNvGraphicFramePr>
          <p:nvPr>
            <p:extLst>
              <p:ext uri="{D42A27DB-BD31-4B8C-83A1-F6EECF244321}">
                <p14:modId xmlns:p14="http://schemas.microsoft.com/office/powerpoint/2010/main" val="522538916"/>
              </p:ext>
            </p:extLst>
          </p:nvPr>
        </p:nvGraphicFramePr>
        <p:xfrm>
          <a:off x="4470604" y="2068944"/>
          <a:ext cx="3571003" cy="3723624"/>
        </p:xfrm>
        <a:graphic>
          <a:graphicData uri="http://schemas.openxmlformats.org/drawingml/2006/table">
            <a:tbl>
              <a:tblPr firstRow="1" bandRow="1">
                <a:tableStyleId>{5C22544A-7EE6-4342-B048-85BDC9FD1C3A}</a:tableStyleId>
              </a:tblPr>
              <a:tblGrid>
                <a:gridCol w="1029444">
                  <a:extLst>
                    <a:ext uri="{9D8B030D-6E8A-4147-A177-3AD203B41FA5}">
                      <a16:colId xmlns:a16="http://schemas.microsoft.com/office/drawing/2014/main" val="3089179590"/>
                    </a:ext>
                  </a:extLst>
                </a:gridCol>
                <a:gridCol w="1255594">
                  <a:extLst>
                    <a:ext uri="{9D8B030D-6E8A-4147-A177-3AD203B41FA5}">
                      <a16:colId xmlns:a16="http://schemas.microsoft.com/office/drawing/2014/main" val="732000792"/>
                    </a:ext>
                  </a:extLst>
                </a:gridCol>
                <a:gridCol w="1285965">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27543793"/>
                  </a:ext>
                </a:extLst>
              </a:tr>
            </a:tbl>
          </a:graphicData>
        </a:graphic>
      </p:graphicFrame>
      <p:grpSp>
        <p:nvGrpSpPr>
          <p:cNvPr id="475" name="Group 474">
            <a:extLst>
              <a:ext uri="{FF2B5EF4-FFF2-40B4-BE49-F238E27FC236}">
                <a16:creationId xmlns:a16="http://schemas.microsoft.com/office/drawing/2014/main" id="{37042A48-073B-4040-C295-7D8E3C8FC9E6}"/>
              </a:ext>
            </a:extLst>
          </p:cNvPr>
          <p:cNvGrpSpPr/>
          <p:nvPr/>
        </p:nvGrpSpPr>
        <p:grpSpPr>
          <a:xfrm>
            <a:off x="553929" y="2291478"/>
            <a:ext cx="3387314" cy="382980"/>
            <a:chOff x="676759" y="2223240"/>
            <a:chExt cx="3387314" cy="382980"/>
          </a:xfrm>
        </p:grpSpPr>
        <p:sp>
          <p:nvSpPr>
            <p:cNvPr id="321" name="TextBox 320">
              <a:extLst>
                <a:ext uri="{FF2B5EF4-FFF2-40B4-BE49-F238E27FC236}">
                  <a16:creationId xmlns:a16="http://schemas.microsoft.com/office/drawing/2014/main" id="{9D3EA0E9-B67D-B246-B937-628458E04531}"/>
                </a:ext>
              </a:extLst>
            </p:cNvPr>
            <p:cNvSpPr txBox="1"/>
            <p:nvPr/>
          </p:nvSpPr>
          <p:spPr>
            <a:xfrm>
              <a:off x="676759" y="2223240"/>
              <a:ext cx="1192984"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329" name="TextBox 328">
              <a:extLst>
                <a:ext uri="{FF2B5EF4-FFF2-40B4-BE49-F238E27FC236}">
                  <a16:creationId xmlns:a16="http://schemas.microsoft.com/office/drawing/2014/main" id="{CD982624-D00E-E3EC-31F8-DA0EDF299DF6}"/>
                </a:ext>
              </a:extLst>
            </p:cNvPr>
            <p:cNvSpPr txBox="1"/>
            <p:nvPr/>
          </p:nvSpPr>
          <p:spPr>
            <a:xfrm>
              <a:off x="3148103" y="2236888"/>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327" name="TextBox 326">
              <a:extLst>
                <a:ext uri="{FF2B5EF4-FFF2-40B4-BE49-F238E27FC236}">
                  <a16:creationId xmlns:a16="http://schemas.microsoft.com/office/drawing/2014/main" id="{146B20A0-47A6-023A-1AE5-6BE4A26117FA}"/>
                </a:ext>
              </a:extLst>
            </p:cNvPr>
            <p:cNvSpPr txBox="1"/>
            <p:nvPr/>
          </p:nvSpPr>
          <p:spPr>
            <a:xfrm>
              <a:off x="1844604" y="2223240"/>
              <a:ext cx="1212493" cy="369332"/>
            </a:xfrm>
            <a:prstGeom prst="rect">
              <a:avLst/>
            </a:prstGeom>
            <a:noFill/>
          </p:spPr>
          <p:txBody>
            <a:bodyPr wrap="square" rtlCol="0">
              <a:spAutoFit/>
            </a:bodyPr>
            <a:lstStyle/>
            <a:p>
              <a:r>
                <a:rPr lang="en-US" dirty="0">
                  <a:latin typeface="Avenir Next" panose="020B0503020202020204" pitchFamily="34" charset="0"/>
                </a:rPr>
                <a:t>Covariate</a:t>
              </a:r>
            </a:p>
          </p:txBody>
        </p:sp>
      </p:grpSp>
      <p:grpSp>
        <p:nvGrpSpPr>
          <p:cNvPr id="476" name="Group 475">
            <a:extLst>
              <a:ext uri="{FF2B5EF4-FFF2-40B4-BE49-F238E27FC236}">
                <a16:creationId xmlns:a16="http://schemas.microsoft.com/office/drawing/2014/main" id="{C835080F-F480-9C94-4C63-C562E03DE56E}"/>
              </a:ext>
            </a:extLst>
          </p:cNvPr>
          <p:cNvGrpSpPr/>
          <p:nvPr/>
        </p:nvGrpSpPr>
        <p:grpSpPr>
          <a:xfrm>
            <a:off x="946021" y="2829591"/>
            <a:ext cx="3532992" cy="2846054"/>
            <a:chOff x="946021" y="2829591"/>
            <a:chExt cx="3532992" cy="2846054"/>
          </a:xfrm>
        </p:grpSpPr>
        <mc:AlternateContent xmlns:mc="http://schemas.openxmlformats.org/markup-compatibility/2006" xmlns:a14="http://schemas.microsoft.com/office/drawing/2010/main">
          <mc:Choice Requires="a14">
            <p:sp>
              <p:nvSpPr>
                <p:cNvPr id="322" name="TextBox 321">
                  <a:extLst>
                    <a:ext uri="{FF2B5EF4-FFF2-40B4-BE49-F238E27FC236}">
                      <a16:creationId xmlns:a16="http://schemas.microsoft.com/office/drawing/2014/main" id="{4EBAF5F3-E150-4DE6-020A-FEB5A9C06352}"/>
                    </a:ext>
                  </a:extLst>
                </p:cNvPr>
                <p:cNvSpPr txBox="1"/>
                <p:nvPr/>
              </p:nvSpPr>
              <p:spPr>
                <a:xfrm>
                  <a:off x="952305" y="282959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m:t>
                            </m:r>
                          </m:sub>
                        </m:sSub>
                      </m:oMath>
                    </m:oMathPara>
                  </a14:m>
                  <a:endParaRPr lang="en-US" b="1" dirty="0">
                    <a:solidFill>
                      <a:schemeClr val="tx1"/>
                    </a:solidFill>
                    <a:latin typeface="Avenir Next" panose="020B0503020202020204" pitchFamily="34" charset="0"/>
                  </a:endParaRPr>
                </a:p>
              </p:txBody>
            </p:sp>
          </mc:Choice>
          <mc:Fallback xmlns="">
            <p:sp>
              <p:nvSpPr>
                <p:cNvPr id="322" name="TextBox 321">
                  <a:extLst>
                    <a:ext uri="{FF2B5EF4-FFF2-40B4-BE49-F238E27FC236}">
                      <a16:creationId xmlns:a16="http://schemas.microsoft.com/office/drawing/2014/main" id="{4EBAF5F3-E150-4DE6-020A-FEB5A9C06352}"/>
                    </a:ext>
                  </a:extLst>
                </p:cNvPr>
                <p:cNvSpPr txBox="1">
                  <a:spLocks noRot="1" noChangeAspect="1" noMove="1" noResize="1" noEditPoints="1" noAdjustHandles="1" noChangeArrowheads="1" noChangeShapeType="1" noTextEdit="1"/>
                </p:cNvSpPr>
                <p:nvPr/>
              </p:nvSpPr>
              <p:spPr>
                <a:xfrm>
                  <a:off x="952305" y="2829591"/>
                  <a:ext cx="50074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TextBox 322">
                  <a:extLst>
                    <a:ext uri="{FF2B5EF4-FFF2-40B4-BE49-F238E27FC236}">
                      <a16:creationId xmlns:a16="http://schemas.microsoft.com/office/drawing/2014/main" id="{29C568EE-2DAF-5CCD-BC57-259829EB59AC}"/>
                    </a:ext>
                  </a:extLst>
                </p:cNvPr>
                <p:cNvSpPr txBox="1"/>
                <p:nvPr/>
              </p:nvSpPr>
              <p:spPr>
                <a:xfrm>
                  <a:off x="953877" y="342505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𝟐</m:t>
                            </m:r>
                          </m:sub>
                        </m:sSub>
                      </m:oMath>
                    </m:oMathPara>
                  </a14:m>
                  <a:endParaRPr lang="en-US" b="1" dirty="0">
                    <a:solidFill>
                      <a:schemeClr val="tx1"/>
                    </a:solidFill>
                    <a:latin typeface="Avenir Next" panose="020B0503020202020204" pitchFamily="34" charset="0"/>
                  </a:endParaRPr>
                </a:p>
              </p:txBody>
            </p:sp>
          </mc:Choice>
          <mc:Fallback xmlns="">
            <p:sp>
              <p:nvSpPr>
                <p:cNvPr id="323" name="TextBox 322">
                  <a:extLst>
                    <a:ext uri="{FF2B5EF4-FFF2-40B4-BE49-F238E27FC236}">
                      <a16:creationId xmlns:a16="http://schemas.microsoft.com/office/drawing/2014/main" id="{29C568EE-2DAF-5CCD-BC57-259829EB59AC}"/>
                    </a:ext>
                  </a:extLst>
                </p:cNvPr>
                <p:cNvSpPr txBox="1">
                  <a:spLocks noRot="1" noChangeAspect="1" noMove="1" noResize="1" noEditPoints="1" noAdjustHandles="1" noChangeArrowheads="1" noChangeShapeType="1" noTextEdit="1"/>
                </p:cNvSpPr>
                <p:nvPr/>
              </p:nvSpPr>
              <p:spPr>
                <a:xfrm>
                  <a:off x="953877" y="3425051"/>
                  <a:ext cx="50074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B1386C6C-DD16-54B9-23FB-1CD8103D2923}"/>
                    </a:ext>
                  </a:extLst>
                </p:cNvPr>
                <p:cNvSpPr txBox="1"/>
                <p:nvPr/>
              </p:nvSpPr>
              <p:spPr>
                <a:xfrm>
                  <a:off x="946021" y="403936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𝟑</m:t>
                            </m:r>
                          </m:sub>
                        </m:sSub>
                      </m:oMath>
                    </m:oMathPara>
                  </a14:m>
                  <a:endParaRPr lang="en-US" b="1" dirty="0">
                    <a:solidFill>
                      <a:schemeClr val="tx1"/>
                    </a:solidFill>
                    <a:latin typeface="Avenir Next" panose="020B0503020202020204" pitchFamily="34" charset="0"/>
                  </a:endParaRPr>
                </a:p>
              </p:txBody>
            </p:sp>
          </mc:Choice>
          <mc:Fallback xmlns="">
            <p:sp>
              <p:nvSpPr>
                <p:cNvPr id="324" name="TextBox 323">
                  <a:extLst>
                    <a:ext uri="{FF2B5EF4-FFF2-40B4-BE49-F238E27FC236}">
                      <a16:creationId xmlns:a16="http://schemas.microsoft.com/office/drawing/2014/main" id="{B1386C6C-DD16-54B9-23FB-1CD8103D2923}"/>
                    </a:ext>
                  </a:extLst>
                </p:cNvPr>
                <p:cNvSpPr txBox="1">
                  <a:spLocks noRot="1" noChangeAspect="1" noMove="1" noResize="1" noEditPoints="1" noAdjustHandles="1" noChangeArrowheads="1" noChangeShapeType="1" noTextEdit="1"/>
                </p:cNvSpPr>
                <p:nvPr/>
              </p:nvSpPr>
              <p:spPr>
                <a:xfrm>
                  <a:off x="946021" y="4039364"/>
                  <a:ext cx="50074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AD86E01-9753-9528-1F3F-87D37718591E}"/>
                    </a:ext>
                  </a:extLst>
                </p:cNvPr>
                <p:cNvSpPr txBox="1"/>
                <p:nvPr/>
              </p:nvSpPr>
              <p:spPr>
                <a:xfrm>
                  <a:off x="947592" y="460654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𝟒</m:t>
                            </m:r>
                          </m:sub>
                        </m:sSub>
                      </m:oMath>
                    </m:oMathPara>
                  </a14:m>
                  <a:endParaRPr lang="en-US" b="1" dirty="0">
                    <a:solidFill>
                      <a:schemeClr val="tx1"/>
                    </a:solidFill>
                    <a:latin typeface="Avenir Next" panose="020B0503020202020204" pitchFamily="34" charset="0"/>
                  </a:endParaRPr>
                </a:p>
              </p:txBody>
            </p:sp>
          </mc:Choice>
          <mc:Fallback xmlns="">
            <p:sp>
              <p:nvSpPr>
                <p:cNvPr id="325" name="TextBox 324">
                  <a:extLst>
                    <a:ext uri="{FF2B5EF4-FFF2-40B4-BE49-F238E27FC236}">
                      <a16:creationId xmlns:a16="http://schemas.microsoft.com/office/drawing/2014/main" id="{DAD86E01-9753-9528-1F3F-87D37718591E}"/>
                    </a:ext>
                  </a:extLst>
                </p:cNvPr>
                <p:cNvSpPr txBox="1">
                  <a:spLocks noRot="1" noChangeAspect="1" noMove="1" noResize="1" noEditPoints="1" noAdjustHandles="1" noChangeArrowheads="1" noChangeShapeType="1" noTextEdit="1"/>
                </p:cNvSpPr>
                <p:nvPr/>
              </p:nvSpPr>
              <p:spPr>
                <a:xfrm>
                  <a:off x="947592" y="4606543"/>
                  <a:ext cx="5007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TextBox 408">
                  <a:extLst>
                    <a:ext uri="{FF2B5EF4-FFF2-40B4-BE49-F238E27FC236}">
                      <a16:creationId xmlns:a16="http://schemas.microsoft.com/office/drawing/2014/main" id="{0021781E-DFD8-BB61-A926-6B42EB6F2F27}"/>
                    </a:ext>
                  </a:extLst>
                </p:cNvPr>
                <p:cNvSpPr txBox="1"/>
                <p:nvPr/>
              </p:nvSpPr>
              <p:spPr>
                <a:xfrm>
                  <a:off x="949723" y="526024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𝟓</m:t>
                            </m:r>
                          </m:sub>
                        </m:sSub>
                      </m:oMath>
                    </m:oMathPara>
                  </a14:m>
                  <a:endParaRPr lang="en-US" b="1" dirty="0">
                    <a:solidFill>
                      <a:schemeClr val="tx1"/>
                    </a:solidFill>
                    <a:latin typeface="Avenir Next" panose="020B0503020202020204" pitchFamily="34" charset="0"/>
                  </a:endParaRPr>
                </a:p>
              </p:txBody>
            </p:sp>
          </mc:Choice>
          <mc:Fallback xmlns="">
            <p:sp>
              <p:nvSpPr>
                <p:cNvPr id="409" name="TextBox 408">
                  <a:extLst>
                    <a:ext uri="{FF2B5EF4-FFF2-40B4-BE49-F238E27FC236}">
                      <a16:creationId xmlns:a16="http://schemas.microsoft.com/office/drawing/2014/main" id="{0021781E-DFD8-BB61-A926-6B42EB6F2F27}"/>
                    </a:ext>
                  </a:extLst>
                </p:cNvPr>
                <p:cNvSpPr txBox="1">
                  <a:spLocks noRot="1" noChangeAspect="1" noMove="1" noResize="1" noEditPoints="1" noAdjustHandles="1" noChangeArrowheads="1" noChangeShapeType="1" noTextEdit="1"/>
                </p:cNvSpPr>
                <p:nvPr/>
              </p:nvSpPr>
              <p:spPr>
                <a:xfrm>
                  <a:off x="949723" y="5260243"/>
                  <a:ext cx="500743" cy="369332"/>
                </a:xfrm>
                <a:prstGeom prst="rect">
                  <a:avLst/>
                </a:prstGeom>
                <a:blipFill>
                  <a:blip r:embed="rId6"/>
                  <a:stretch>
                    <a:fillRect/>
                  </a:stretch>
                </a:blipFill>
              </p:spPr>
              <p:txBody>
                <a:bodyPr/>
                <a:lstStyle/>
                <a:p>
                  <a:r>
                    <a:rPr lang="en-US">
                      <a:noFill/>
                    </a:rPr>
                    <a:t> </a:t>
                  </a:r>
                </a:p>
              </p:txBody>
            </p:sp>
          </mc:Fallback>
        </mc:AlternateContent>
        <p:sp>
          <p:nvSpPr>
            <p:cNvPr id="326" name="TextBox 325">
              <a:extLst>
                <a:ext uri="{FF2B5EF4-FFF2-40B4-BE49-F238E27FC236}">
                  <a16:creationId xmlns:a16="http://schemas.microsoft.com/office/drawing/2014/main" id="{520A84A4-2714-01C1-9A0E-47343AF3F219}"/>
                </a:ext>
              </a:extLst>
            </p:cNvPr>
            <p:cNvSpPr txBox="1"/>
            <p:nvPr/>
          </p:nvSpPr>
          <p:spPr>
            <a:xfrm>
              <a:off x="2949633" y="2863864"/>
              <a:ext cx="1498383"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333" name="TextBox 332">
              <a:extLst>
                <a:ext uri="{FF2B5EF4-FFF2-40B4-BE49-F238E27FC236}">
                  <a16:creationId xmlns:a16="http://schemas.microsoft.com/office/drawing/2014/main" id="{46B6B506-4B99-2F10-6627-CB70C28C3B78}"/>
                </a:ext>
              </a:extLst>
            </p:cNvPr>
            <p:cNvSpPr txBox="1"/>
            <p:nvPr/>
          </p:nvSpPr>
          <p:spPr>
            <a:xfrm>
              <a:off x="2949633" y="3468059"/>
              <a:ext cx="1451888"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335" name="TextBox 334">
              <a:extLst>
                <a:ext uri="{FF2B5EF4-FFF2-40B4-BE49-F238E27FC236}">
                  <a16:creationId xmlns:a16="http://schemas.microsoft.com/office/drawing/2014/main" id="{DE10EEBB-3CBC-5201-82FF-F7AB50B1C987}"/>
                </a:ext>
              </a:extLst>
            </p:cNvPr>
            <p:cNvSpPr txBox="1"/>
            <p:nvPr/>
          </p:nvSpPr>
          <p:spPr>
            <a:xfrm>
              <a:off x="2949633" y="4072254"/>
              <a:ext cx="1529380"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336" name="TextBox 335">
              <a:extLst>
                <a:ext uri="{FF2B5EF4-FFF2-40B4-BE49-F238E27FC236}">
                  <a16:creationId xmlns:a16="http://schemas.microsoft.com/office/drawing/2014/main" id="{A601A7CC-43ED-A8C7-39A9-B31B0BCB7B02}"/>
                </a:ext>
              </a:extLst>
            </p:cNvPr>
            <p:cNvSpPr txBox="1"/>
            <p:nvPr/>
          </p:nvSpPr>
          <p:spPr>
            <a:xfrm>
              <a:off x="2949633" y="4676448"/>
              <a:ext cx="1198773" cy="369332"/>
            </a:xfrm>
            <a:prstGeom prst="rect">
              <a:avLst/>
            </a:prstGeom>
            <a:noFill/>
          </p:spPr>
          <p:txBody>
            <a:bodyPr wrap="square" rtlCol="0">
              <a:spAutoFit/>
            </a:bodyPr>
            <a:lstStyle/>
            <a:p>
              <a:r>
                <a:rPr lang="en-US" dirty="0">
                  <a:latin typeface="Avenir Next" panose="020B0503020202020204" pitchFamily="34" charset="0"/>
                </a:rPr>
                <a:t>Binomial</a:t>
              </a:r>
            </a:p>
          </p:txBody>
        </p:sp>
        <p:sp>
          <p:nvSpPr>
            <p:cNvPr id="405" name="TextBox 404">
              <a:extLst>
                <a:ext uri="{FF2B5EF4-FFF2-40B4-BE49-F238E27FC236}">
                  <a16:creationId xmlns:a16="http://schemas.microsoft.com/office/drawing/2014/main" id="{6B96CC76-ADD2-2BED-CA91-AE1BFEBD634B}"/>
                </a:ext>
              </a:extLst>
            </p:cNvPr>
            <p:cNvSpPr txBox="1"/>
            <p:nvPr/>
          </p:nvSpPr>
          <p:spPr>
            <a:xfrm>
              <a:off x="2947051" y="5294516"/>
              <a:ext cx="1498383" cy="369332"/>
            </a:xfrm>
            <a:prstGeom prst="rect">
              <a:avLst/>
            </a:prstGeom>
            <a:noFill/>
          </p:spPr>
          <p:txBody>
            <a:bodyPr wrap="square" rtlCol="0">
              <a:spAutoFit/>
            </a:bodyPr>
            <a:lstStyle/>
            <a:p>
              <a:r>
                <a:rPr lang="en-US" dirty="0">
                  <a:latin typeface="Avenir Next" panose="020B0503020202020204" pitchFamily="34" charset="0"/>
                </a:rPr>
                <a:t>Discrete</a:t>
              </a:r>
            </a:p>
          </p:txBody>
        </p:sp>
        <p:sp>
          <p:nvSpPr>
            <p:cNvPr id="344" name="TextBox 343">
              <a:extLst>
                <a:ext uri="{FF2B5EF4-FFF2-40B4-BE49-F238E27FC236}">
                  <a16:creationId xmlns:a16="http://schemas.microsoft.com/office/drawing/2014/main" id="{8C654A53-2666-DFDC-D908-3D6EAEDF7DEE}"/>
                </a:ext>
              </a:extLst>
            </p:cNvPr>
            <p:cNvSpPr txBox="1"/>
            <p:nvPr/>
          </p:nvSpPr>
          <p:spPr>
            <a:xfrm>
              <a:off x="1832291" y="2875661"/>
              <a:ext cx="608028" cy="369332"/>
            </a:xfrm>
            <a:prstGeom prst="rect">
              <a:avLst/>
            </a:prstGeom>
            <a:noFill/>
          </p:spPr>
          <p:txBody>
            <a:bodyPr wrap="square" rtlCol="0">
              <a:spAutoFit/>
            </a:bodyPr>
            <a:lstStyle/>
            <a:p>
              <a:r>
                <a:rPr lang="en-US" dirty="0">
                  <a:latin typeface="Avenir Next" panose="020B0503020202020204" pitchFamily="34" charset="0"/>
                </a:rPr>
                <a:t>Sex</a:t>
              </a:r>
            </a:p>
          </p:txBody>
        </p:sp>
        <p:sp>
          <p:nvSpPr>
            <p:cNvPr id="345" name="TextBox 344">
              <a:extLst>
                <a:ext uri="{FF2B5EF4-FFF2-40B4-BE49-F238E27FC236}">
                  <a16:creationId xmlns:a16="http://schemas.microsoft.com/office/drawing/2014/main" id="{C72FD5B5-EA55-506E-847B-DD3A1E051F5E}"/>
                </a:ext>
              </a:extLst>
            </p:cNvPr>
            <p:cNvSpPr txBox="1"/>
            <p:nvPr/>
          </p:nvSpPr>
          <p:spPr>
            <a:xfrm>
              <a:off x="1832291" y="3483324"/>
              <a:ext cx="689961" cy="369332"/>
            </a:xfrm>
            <a:prstGeom prst="rect">
              <a:avLst/>
            </a:prstGeom>
            <a:noFill/>
          </p:spPr>
          <p:txBody>
            <a:bodyPr wrap="square" rtlCol="0">
              <a:spAutoFit/>
            </a:bodyPr>
            <a:lstStyle/>
            <a:p>
              <a:r>
                <a:rPr lang="en-US" dirty="0">
                  <a:latin typeface="Avenir Next" panose="020B0503020202020204" pitchFamily="34" charset="0"/>
                </a:rPr>
                <a:t>Age</a:t>
              </a:r>
            </a:p>
          </p:txBody>
        </p:sp>
        <p:sp>
          <p:nvSpPr>
            <p:cNvPr id="346" name="TextBox 345">
              <a:extLst>
                <a:ext uri="{FF2B5EF4-FFF2-40B4-BE49-F238E27FC236}">
                  <a16:creationId xmlns:a16="http://schemas.microsoft.com/office/drawing/2014/main" id="{B9D5F302-9014-F431-7936-8A9D3DA4B823}"/>
                </a:ext>
              </a:extLst>
            </p:cNvPr>
            <p:cNvSpPr txBox="1"/>
            <p:nvPr/>
          </p:nvSpPr>
          <p:spPr>
            <a:xfrm>
              <a:off x="1832291" y="4090987"/>
              <a:ext cx="1263167" cy="369332"/>
            </a:xfrm>
            <a:prstGeom prst="rect">
              <a:avLst/>
            </a:prstGeom>
            <a:noFill/>
          </p:spPr>
          <p:txBody>
            <a:bodyPr wrap="square" rtlCol="0">
              <a:spAutoFit/>
            </a:bodyPr>
            <a:lstStyle/>
            <a:p>
              <a:r>
                <a:rPr lang="en-US" dirty="0">
                  <a:latin typeface="Avenir Next" panose="020B0503020202020204" pitchFamily="34" charset="0"/>
                </a:rPr>
                <a:t>Education</a:t>
              </a:r>
            </a:p>
          </p:txBody>
        </p:sp>
        <p:sp>
          <p:nvSpPr>
            <p:cNvPr id="347" name="TextBox 346">
              <a:extLst>
                <a:ext uri="{FF2B5EF4-FFF2-40B4-BE49-F238E27FC236}">
                  <a16:creationId xmlns:a16="http://schemas.microsoft.com/office/drawing/2014/main" id="{72C5F7DE-FA86-415E-B497-9FF51100D34A}"/>
                </a:ext>
              </a:extLst>
            </p:cNvPr>
            <p:cNvSpPr txBox="1"/>
            <p:nvPr/>
          </p:nvSpPr>
          <p:spPr>
            <a:xfrm>
              <a:off x="1832291" y="4698650"/>
              <a:ext cx="1198773" cy="369332"/>
            </a:xfrm>
            <a:prstGeom prst="rect">
              <a:avLst/>
            </a:prstGeom>
            <a:noFill/>
          </p:spPr>
          <p:txBody>
            <a:bodyPr wrap="square" rtlCol="0">
              <a:spAutoFit/>
            </a:bodyPr>
            <a:lstStyle/>
            <a:p>
              <a:r>
                <a:rPr lang="en-US" dirty="0">
                  <a:latin typeface="Avenir Next" panose="020B0503020202020204" pitchFamily="34" charset="0"/>
                </a:rPr>
                <a:t>Smoker</a:t>
              </a:r>
            </a:p>
          </p:txBody>
        </p:sp>
        <p:sp>
          <p:nvSpPr>
            <p:cNvPr id="400" name="TextBox 399">
              <a:extLst>
                <a:ext uri="{FF2B5EF4-FFF2-40B4-BE49-F238E27FC236}">
                  <a16:creationId xmlns:a16="http://schemas.microsoft.com/office/drawing/2014/main" id="{E7E206DD-4DCE-6721-98D9-8B8C8D0B2F27}"/>
                </a:ext>
              </a:extLst>
            </p:cNvPr>
            <p:cNvSpPr txBox="1"/>
            <p:nvPr/>
          </p:nvSpPr>
          <p:spPr>
            <a:xfrm>
              <a:off x="1832291" y="5306313"/>
              <a:ext cx="1156567" cy="369332"/>
            </a:xfrm>
            <a:prstGeom prst="rect">
              <a:avLst/>
            </a:prstGeom>
            <a:noFill/>
          </p:spPr>
          <p:txBody>
            <a:bodyPr wrap="square" rtlCol="0">
              <a:spAutoFit/>
            </a:bodyPr>
            <a:lstStyle/>
            <a:p>
              <a:r>
                <a:rPr lang="en-US" dirty="0">
                  <a:latin typeface="Avenir Next" panose="020B0503020202020204" pitchFamily="34" charset="0"/>
                </a:rPr>
                <a:t>Cigs/Day</a:t>
              </a:r>
            </a:p>
          </p:txBody>
        </p:sp>
      </p:grpSp>
      <p:graphicFrame>
        <p:nvGraphicFramePr>
          <p:cNvPr id="414" name="Table 413">
            <a:extLst>
              <a:ext uri="{FF2B5EF4-FFF2-40B4-BE49-F238E27FC236}">
                <a16:creationId xmlns:a16="http://schemas.microsoft.com/office/drawing/2014/main" id="{4D174A0D-0A15-0989-6F63-062CBC3690C9}"/>
              </a:ext>
            </a:extLst>
          </p:cNvPr>
          <p:cNvGraphicFramePr>
            <a:graphicFrameLocks noGrp="1"/>
          </p:cNvGraphicFramePr>
          <p:nvPr>
            <p:extLst>
              <p:ext uri="{D42A27DB-BD31-4B8C-83A1-F6EECF244321}">
                <p14:modId xmlns:p14="http://schemas.microsoft.com/office/powerpoint/2010/main" val="1817184617"/>
              </p:ext>
            </p:extLst>
          </p:nvPr>
        </p:nvGraphicFramePr>
        <p:xfrm>
          <a:off x="8311597" y="2066362"/>
          <a:ext cx="3571003" cy="3723624"/>
        </p:xfrm>
        <a:graphic>
          <a:graphicData uri="http://schemas.openxmlformats.org/drawingml/2006/table">
            <a:tbl>
              <a:tblPr firstRow="1" bandRow="1">
                <a:tableStyleId>{5C22544A-7EE6-4342-B048-85BDC9FD1C3A}</a:tableStyleId>
              </a:tblPr>
              <a:tblGrid>
                <a:gridCol w="1037119">
                  <a:extLst>
                    <a:ext uri="{9D8B030D-6E8A-4147-A177-3AD203B41FA5}">
                      <a16:colId xmlns:a16="http://schemas.microsoft.com/office/drawing/2014/main" val="3089179590"/>
                    </a:ext>
                  </a:extLst>
                </a:gridCol>
                <a:gridCol w="1343550">
                  <a:extLst>
                    <a:ext uri="{9D8B030D-6E8A-4147-A177-3AD203B41FA5}">
                      <a16:colId xmlns:a16="http://schemas.microsoft.com/office/drawing/2014/main" val="732000792"/>
                    </a:ext>
                  </a:extLst>
                </a:gridCol>
                <a:gridCol w="1190334">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77250673"/>
                  </a:ext>
                </a:extLst>
              </a:tr>
            </a:tbl>
          </a:graphicData>
        </a:graphic>
      </p:graphicFrame>
      <p:grpSp>
        <p:nvGrpSpPr>
          <p:cNvPr id="479" name="Group 478">
            <a:extLst>
              <a:ext uri="{FF2B5EF4-FFF2-40B4-BE49-F238E27FC236}">
                <a16:creationId xmlns:a16="http://schemas.microsoft.com/office/drawing/2014/main" id="{119B401D-C883-D012-BFAD-43A1DAB9ED95}"/>
              </a:ext>
            </a:extLst>
          </p:cNvPr>
          <p:cNvGrpSpPr/>
          <p:nvPr/>
        </p:nvGrpSpPr>
        <p:grpSpPr>
          <a:xfrm>
            <a:off x="8253269" y="2266422"/>
            <a:ext cx="3802254" cy="3440090"/>
            <a:chOff x="8389746" y="2266421"/>
            <a:chExt cx="3802254" cy="3440090"/>
          </a:xfrm>
        </p:grpSpPr>
        <mc:AlternateContent xmlns:mc="http://schemas.openxmlformats.org/markup-compatibility/2006" xmlns:a14="http://schemas.microsoft.com/office/drawing/2010/main">
          <mc:Choice Requires="a14">
            <p:sp>
              <p:nvSpPr>
                <p:cNvPr id="431" name="TextBox 430">
                  <a:extLst>
                    <a:ext uri="{FF2B5EF4-FFF2-40B4-BE49-F238E27FC236}">
                      <a16:creationId xmlns:a16="http://schemas.microsoft.com/office/drawing/2014/main" id="{EC8A081A-A0EE-766B-43D2-34EDA0509C03}"/>
                    </a:ext>
                  </a:extLst>
                </p:cNvPr>
                <p:cNvSpPr txBox="1"/>
                <p:nvPr/>
              </p:nvSpPr>
              <p:spPr>
                <a:xfrm>
                  <a:off x="8659008" y="409619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𝟏𝟑</m:t>
                            </m:r>
                          </m:sub>
                        </m:sSub>
                      </m:oMath>
                    </m:oMathPara>
                  </a14:m>
                  <a:endParaRPr lang="en-US" b="1" dirty="0">
                    <a:solidFill>
                      <a:schemeClr val="tx1"/>
                    </a:solidFill>
                    <a:latin typeface="Avenir Next" panose="020B0503020202020204" pitchFamily="34" charset="0"/>
                  </a:endParaRPr>
                </a:p>
              </p:txBody>
            </p:sp>
          </mc:Choice>
          <mc:Fallback xmlns="">
            <p:sp>
              <p:nvSpPr>
                <p:cNvPr id="431" name="TextBox 430">
                  <a:extLst>
                    <a:ext uri="{FF2B5EF4-FFF2-40B4-BE49-F238E27FC236}">
                      <a16:creationId xmlns:a16="http://schemas.microsoft.com/office/drawing/2014/main" id="{EC8A081A-A0EE-766B-43D2-34EDA0509C03}"/>
                    </a:ext>
                  </a:extLst>
                </p:cNvPr>
                <p:cNvSpPr txBox="1">
                  <a:spLocks noRot="1" noChangeAspect="1" noMove="1" noResize="1" noEditPoints="1" noAdjustHandles="1" noChangeArrowheads="1" noChangeShapeType="1" noTextEdit="1"/>
                </p:cNvSpPr>
                <p:nvPr/>
              </p:nvSpPr>
              <p:spPr>
                <a:xfrm>
                  <a:off x="8659008" y="4096193"/>
                  <a:ext cx="5007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2" name="TextBox 431">
                  <a:extLst>
                    <a:ext uri="{FF2B5EF4-FFF2-40B4-BE49-F238E27FC236}">
                      <a16:creationId xmlns:a16="http://schemas.microsoft.com/office/drawing/2014/main" id="{A354D8CE-4BA7-0D51-3510-E32AAE6495AC}"/>
                    </a:ext>
                  </a:extLst>
                </p:cNvPr>
                <p:cNvSpPr txBox="1"/>
                <p:nvPr/>
              </p:nvSpPr>
              <p:spPr>
                <a:xfrm>
                  <a:off x="8629583" y="3408009"/>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𝟏𝟐</m:t>
                            </m:r>
                          </m:sub>
                        </m:sSub>
                      </m:oMath>
                    </m:oMathPara>
                  </a14:m>
                  <a:endParaRPr lang="en-US" b="1" dirty="0">
                    <a:solidFill>
                      <a:schemeClr val="tx1"/>
                    </a:solidFill>
                    <a:latin typeface="Avenir Next" panose="020B0503020202020204" pitchFamily="34" charset="0"/>
                  </a:endParaRPr>
                </a:p>
              </p:txBody>
            </p:sp>
          </mc:Choice>
          <mc:Fallback xmlns="">
            <p:sp>
              <p:nvSpPr>
                <p:cNvPr id="432" name="TextBox 431">
                  <a:extLst>
                    <a:ext uri="{FF2B5EF4-FFF2-40B4-BE49-F238E27FC236}">
                      <a16:creationId xmlns:a16="http://schemas.microsoft.com/office/drawing/2014/main" id="{A354D8CE-4BA7-0D51-3510-E32AAE6495AC}"/>
                    </a:ext>
                  </a:extLst>
                </p:cNvPr>
                <p:cNvSpPr txBox="1">
                  <a:spLocks noRot="1" noChangeAspect="1" noMove="1" noResize="1" noEditPoints="1" noAdjustHandles="1" noChangeArrowheads="1" noChangeShapeType="1" noTextEdit="1"/>
                </p:cNvSpPr>
                <p:nvPr/>
              </p:nvSpPr>
              <p:spPr>
                <a:xfrm>
                  <a:off x="8629583" y="3408009"/>
                  <a:ext cx="500743" cy="369332"/>
                </a:xfrm>
                <a:prstGeom prst="rect">
                  <a:avLst/>
                </a:prstGeom>
                <a:blipFill>
                  <a:blip r:embed="rId8"/>
                  <a:stretch>
                    <a:fillRect/>
                  </a:stretch>
                </a:blipFill>
              </p:spPr>
              <p:txBody>
                <a:bodyPr/>
                <a:lstStyle/>
                <a:p>
                  <a:r>
                    <a:rPr lang="en-US">
                      <a:noFill/>
                    </a:rPr>
                    <a:t> </a:t>
                  </a:r>
                </a:p>
              </p:txBody>
            </p:sp>
          </mc:Fallback>
        </mc:AlternateContent>
        <p:sp>
          <p:nvSpPr>
            <p:cNvPr id="433" name="TextBox 432">
              <a:extLst>
                <a:ext uri="{FF2B5EF4-FFF2-40B4-BE49-F238E27FC236}">
                  <a16:creationId xmlns:a16="http://schemas.microsoft.com/office/drawing/2014/main" id="{5F8FF9E9-C7EC-0622-90B1-9FA7B19397D5}"/>
                </a:ext>
              </a:extLst>
            </p:cNvPr>
            <p:cNvSpPr txBox="1"/>
            <p:nvPr/>
          </p:nvSpPr>
          <p:spPr>
            <a:xfrm>
              <a:off x="8389746" y="2266421"/>
              <a:ext cx="1231926"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424" name="TextBox 423">
              <a:extLst>
                <a:ext uri="{FF2B5EF4-FFF2-40B4-BE49-F238E27FC236}">
                  <a16:creationId xmlns:a16="http://schemas.microsoft.com/office/drawing/2014/main" id="{7600E372-135B-7F3A-78C0-FCB61D92090E}"/>
                </a:ext>
              </a:extLst>
            </p:cNvPr>
            <p:cNvSpPr txBox="1"/>
            <p:nvPr/>
          </p:nvSpPr>
          <p:spPr>
            <a:xfrm>
              <a:off x="10833794" y="2280068"/>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427" name="TextBox 426">
              <a:extLst>
                <a:ext uri="{FF2B5EF4-FFF2-40B4-BE49-F238E27FC236}">
                  <a16:creationId xmlns:a16="http://schemas.microsoft.com/office/drawing/2014/main" id="{9D9077A9-DFBB-5552-EE14-5AD808457D5D}"/>
                </a:ext>
              </a:extLst>
            </p:cNvPr>
            <p:cNvSpPr txBox="1"/>
            <p:nvPr/>
          </p:nvSpPr>
          <p:spPr>
            <a:xfrm>
              <a:off x="10662620" y="4129083"/>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8" name="TextBox 427">
              <a:extLst>
                <a:ext uri="{FF2B5EF4-FFF2-40B4-BE49-F238E27FC236}">
                  <a16:creationId xmlns:a16="http://schemas.microsoft.com/office/drawing/2014/main" id="{EA667F95-7B0E-A565-D9D6-46664AFBC15D}"/>
                </a:ext>
              </a:extLst>
            </p:cNvPr>
            <p:cNvSpPr txBox="1"/>
            <p:nvPr/>
          </p:nvSpPr>
          <p:spPr>
            <a:xfrm>
              <a:off x="10631624" y="3477914"/>
              <a:ext cx="1405701"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19" name="TextBox 418">
              <a:extLst>
                <a:ext uri="{FF2B5EF4-FFF2-40B4-BE49-F238E27FC236}">
                  <a16:creationId xmlns:a16="http://schemas.microsoft.com/office/drawing/2014/main" id="{786A2062-4438-589D-14D9-B269B64FEF00}"/>
                </a:ext>
              </a:extLst>
            </p:cNvPr>
            <p:cNvSpPr txBox="1"/>
            <p:nvPr/>
          </p:nvSpPr>
          <p:spPr>
            <a:xfrm>
              <a:off x="9543944" y="2266421"/>
              <a:ext cx="1306026" cy="369332"/>
            </a:xfrm>
            <a:prstGeom prst="rect">
              <a:avLst/>
            </a:prstGeom>
            <a:noFill/>
          </p:spPr>
          <p:txBody>
            <a:bodyPr wrap="square" rtlCol="0">
              <a:spAutoFit/>
            </a:bodyPr>
            <a:lstStyle/>
            <a:p>
              <a:r>
                <a:rPr lang="en-US" dirty="0">
                  <a:latin typeface="Avenir Next" panose="020B0503020202020204" pitchFamily="34" charset="0"/>
                </a:rPr>
                <a:t>Covariate</a:t>
              </a:r>
            </a:p>
          </p:txBody>
        </p:sp>
        <mc:AlternateContent xmlns:mc="http://schemas.openxmlformats.org/markup-compatibility/2006" xmlns:a14="http://schemas.microsoft.com/office/drawing/2010/main">
          <mc:Choice Requires="a14">
            <p:sp>
              <p:nvSpPr>
                <p:cNvPr id="447" name="TextBox 446">
                  <a:extLst>
                    <a:ext uri="{FF2B5EF4-FFF2-40B4-BE49-F238E27FC236}">
                      <a16:creationId xmlns:a16="http://schemas.microsoft.com/office/drawing/2014/main" id="{A7E7C2C2-785B-B473-E316-809396B341AD}"/>
                    </a:ext>
                  </a:extLst>
                </p:cNvPr>
                <p:cNvSpPr txBox="1"/>
                <p:nvPr/>
              </p:nvSpPr>
              <p:spPr>
                <a:xfrm>
                  <a:off x="8659008" y="286924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𝟏𝟏</m:t>
                            </m:r>
                          </m:sub>
                        </m:sSub>
                      </m:oMath>
                    </m:oMathPara>
                  </a14:m>
                  <a:endParaRPr lang="en-US" b="1" dirty="0">
                    <a:solidFill>
                      <a:schemeClr val="tx1"/>
                    </a:solidFill>
                    <a:latin typeface="Avenir Next" panose="020B0503020202020204" pitchFamily="34" charset="0"/>
                  </a:endParaRPr>
                </a:p>
              </p:txBody>
            </p:sp>
          </mc:Choice>
          <mc:Fallback xmlns="">
            <p:sp>
              <p:nvSpPr>
                <p:cNvPr id="447" name="TextBox 446">
                  <a:extLst>
                    <a:ext uri="{FF2B5EF4-FFF2-40B4-BE49-F238E27FC236}">
                      <a16:creationId xmlns:a16="http://schemas.microsoft.com/office/drawing/2014/main" id="{A7E7C2C2-785B-B473-E316-809396B341AD}"/>
                    </a:ext>
                  </a:extLst>
                </p:cNvPr>
                <p:cNvSpPr txBox="1">
                  <a:spLocks noRot="1" noChangeAspect="1" noMove="1" noResize="1" noEditPoints="1" noAdjustHandles="1" noChangeArrowheads="1" noChangeShapeType="1" noTextEdit="1"/>
                </p:cNvSpPr>
                <p:nvPr/>
              </p:nvSpPr>
              <p:spPr>
                <a:xfrm>
                  <a:off x="8659008" y="2869244"/>
                  <a:ext cx="500743" cy="369332"/>
                </a:xfrm>
                <a:prstGeom prst="rect">
                  <a:avLst/>
                </a:prstGeom>
                <a:blipFill>
                  <a:blip r:embed="rId9"/>
                  <a:stretch>
                    <a:fillRect/>
                  </a:stretch>
                </a:blipFill>
              </p:spPr>
              <p:txBody>
                <a:bodyPr/>
                <a:lstStyle/>
                <a:p>
                  <a:r>
                    <a:rPr lang="en-US">
                      <a:noFill/>
                    </a:rPr>
                    <a:t> </a:t>
                  </a:r>
                </a:p>
              </p:txBody>
            </p:sp>
          </mc:Fallback>
        </mc:AlternateContent>
        <p:sp>
          <p:nvSpPr>
            <p:cNvPr id="448" name="TextBox 447">
              <a:extLst>
                <a:ext uri="{FF2B5EF4-FFF2-40B4-BE49-F238E27FC236}">
                  <a16:creationId xmlns:a16="http://schemas.microsoft.com/office/drawing/2014/main" id="{0BB8DAC8-4A3C-2EAC-668C-C214D816CCB9}"/>
                </a:ext>
              </a:extLst>
            </p:cNvPr>
            <p:cNvSpPr txBox="1"/>
            <p:nvPr/>
          </p:nvSpPr>
          <p:spPr>
            <a:xfrm>
              <a:off x="10662620" y="2902134"/>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mc:AlternateContent xmlns:mc="http://schemas.openxmlformats.org/markup-compatibility/2006" xmlns:a14="http://schemas.microsoft.com/office/drawing/2010/main">
          <mc:Choice Requires="a14">
            <p:sp>
              <p:nvSpPr>
                <p:cNvPr id="450" name="TextBox 449">
                  <a:extLst>
                    <a:ext uri="{FF2B5EF4-FFF2-40B4-BE49-F238E27FC236}">
                      <a16:creationId xmlns:a16="http://schemas.microsoft.com/office/drawing/2014/main" id="{3D0D9BE1-2F51-9A3F-2C01-6CDB489A339D}"/>
                    </a:ext>
                  </a:extLst>
                </p:cNvPr>
                <p:cNvSpPr txBox="1"/>
                <p:nvPr/>
              </p:nvSpPr>
              <p:spPr>
                <a:xfrm>
                  <a:off x="8659008" y="4620552"/>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𝟏𝟒</m:t>
                            </m:r>
                          </m:sub>
                        </m:sSub>
                      </m:oMath>
                    </m:oMathPara>
                  </a14:m>
                  <a:endParaRPr lang="en-US" b="1" dirty="0">
                    <a:solidFill>
                      <a:schemeClr val="tx1"/>
                    </a:solidFill>
                    <a:latin typeface="Avenir Next" panose="020B0503020202020204" pitchFamily="34" charset="0"/>
                  </a:endParaRPr>
                </a:p>
              </p:txBody>
            </p:sp>
          </mc:Choice>
          <mc:Fallback xmlns="">
            <p:sp>
              <p:nvSpPr>
                <p:cNvPr id="450" name="TextBox 449">
                  <a:extLst>
                    <a:ext uri="{FF2B5EF4-FFF2-40B4-BE49-F238E27FC236}">
                      <a16:creationId xmlns:a16="http://schemas.microsoft.com/office/drawing/2014/main" id="{3D0D9BE1-2F51-9A3F-2C01-6CDB489A339D}"/>
                    </a:ext>
                  </a:extLst>
                </p:cNvPr>
                <p:cNvSpPr txBox="1">
                  <a:spLocks noRot="1" noChangeAspect="1" noMove="1" noResize="1" noEditPoints="1" noAdjustHandles="1" noChangeArrowheads="1" noChangeShapeType="1" noTextEdit="1"/>
                </p:cNvSpPr>
                <p:nvPr/>
              </p:nvSpPr>
              <p:spPr>
                <a:xfrm>
                  <a:off x="8659008" y="4620552"/>
                  <a:ext cx="500743" cy="369332"/>
                </a:xfrm>
                <a:prstGeom prst="rect">
                  <a:avLst/>
                </a:prstGeom>
                <a:blipFill>
                  <a:blip r:embed="rId10"/>
                  <a:stretch>
                    <a:fillRect/>
                  </a:stretch>
                </a:blipFill>
              </p:spPr>
              <p:txBody>
                <a:bodyPr/>
                <a:lstStyle/>
                <a:p>
                  <a:r>
                    <a:rPr lang="en-US">
                      <a:noFill/>
                    </a:rPr>
                    <a:t> </a:t>
                  </a:r>
                </a:p>
              </p:txBody>
            </p:sp>
          </mc:Fallback>
        </mc:AlternateContent>
        <p:sp>
          <p:nvSpPr>
            <p:cNvPr id="451" name="TextBox 450">
              <a:extLst>
                <a:ext uri="{FF2B5EF4-FFF2-40B4-BE49-F238E27FC236}">
                  <a16:creationId xmlns:a16="http://schemas.microsoft.com/office/drawing/2014/main" id="{4FDE7F9C-7939-F7D9-0D83-A8282A9411EA}"/>
                </a:ext>
              </a:extLst>
            </p:cNvPr>
            <p:cNvSpPr txBox="1"/>
            <p:nvPr/>
          </p:nvSpPr>
          <p:spPr>
            <a:xfrm>
              <a:off x="10662620" y="4653442"/>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mc:AlternateContent xmlns:mc="http://schemas.openxmlformats.org/markup-compatibility/2006" xmlns:a14="http://schemas.microsoft.com/office/drawing/2010/main">
          <mc:Choice Requires="a14">
            <p:sp>
              <p:nvSpPr>
                <p:cNvPr id="453" name="TextBox 452">
                  <a:extLst>
                    <a:ext uri="{FF2B5EF4-FFF2-40B4-BE49-F238E27FC236}">
                      <a16:creationId xmlns:a16="http://schemas.microsoft.com/office/drawing/2014/main" id="{3880BD01-BC39-2603-5D2A-E224DA9DDE66}"/>
                    </a:ext>
                  </a:extLst>
                </p:cNvPr>
                <p:cNvSpPr txBox="1"/>
                <p:nvPr/>
              </p:nvSpPr>
              <p:spPr>
                <a:xfrm>
                  <a:off x="8659008" y="523790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𝟏𝟓</m:t>
                            </m:r>
                          </m:sub>
                        </m:sSub>
                      </m:oMath>
                    </m:oMathPara>
                  </a14:m>
                  <a:endParaRPr lang="en-US" b="1" dirty="0">
                    <a:solidFill>
                      <a:schemeClr val="tx1"/>
                    </a:solidFill>
                    <a:latin typeface="Avenir Next" panose="020B0503020202020204" pitchFamily="34" charset="0"/>
                  </a:endParaRPr>
                </a:p>
              </p:txBody>
            </p:sp>
          </mc:Choice>
          <mc:Fallback xmlns="">
            <p:sp>
              <p:nvSpPr>
                <p:cNvPr id="453" name="TextBox 452">
                  <a:extLst>
                    <a:ext uri="{FF2B5EF4-FFF2-40B4-BE49-F238E27FC236}">
                      <a16:creationId xmlns:a16="http://schemas.microsoft.com/office/drawing/2014/main" id="{3880BD01-BC39-2603-5D2A-E224DA9DDE66}"/>
                    </a:ext>
                  </a:extLst>
                </p:cNvPr>
                <p:cNvSpPr txBox="1">
                  <a:spLocks noRot="1" noChangeAspect="1" noMove="1" noResize="1" noEditPoints="1" noAdjustHandles="1" noChangeArrowheads="1" noChangeShapeType="1" noTextEdit="1"/>
                </p:cNvSpPr>
                <p:nvPr/>
              </p:nvSpPr>
              <p:spPr>
                <a:xfrm>
                  <a:off x="8659008" y="5237901"/>
                  <a:ext cx="500743" cy="369332"/>
                </a:xfrm>
                <a:prstGeom prst="rect">
                  <a:avLst/>
                </a:prstGeom>
                <a:blipFill>
                  <a:blip r:embed="rId11"/>
                  <a:stretch>
                    <a:fillRect/>
                  </a:stretch>
                </a:blipFill>
              </p:spPr>
              <p:txBody>
                <a:bodyPr/>
                <a:lstStyle/>
                <a:p>
                  <a:r>
                    <a:rPr lang="en-US">
                      <a:noFill/>
                    </a:rPr>
                    <a:t> </a:t>
                  </a:r>
                </a:p>
              </p:txBody>
            </p:sp>
          </mc:Fallback>
        </mc:AlternateContent>
        <p:sp>
          <p:nvSpPr>
            <p:cNvPr id="454" name="TextBox 453">
              <a:extLst>
                <a:ext uri="{FF2B5EF4-FFF2-40B4-BE49-F238E27FC236}">
                  <a16:creationId xmlns:a16="http://schemas.microsoft.com/office/drawing/2014/main" id="{19C7A482-BD5A-49D7-6D95-23580D1B2A7C}"/>
                </a:ext>
              </a:extLst>
            </p:cNvPr>
            <p:cNvSpPr txBox="1"/>
            <p:nvPr/>
          </p:nvSpPr>
          <p:spPr>
            <a:xfrm>
              <a:off x="10662620" y="5270791"/>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2" name="TextBox 421">
              <a:extLst>
                <a:ext uri="{FF2B5EF4-FFF2-40B4-BE49-F238E27FC236}">
                  <a16:creationId xmlns:a16="http://schemas.microsoft.com/office/drawing/2014/main" id="{A9242836-F636-9EDA-DFB2-56F944886694}"/>
                </a:ext>
              </a:extLst>
            </p:cNvPr>
            <p:cNvSpPr txBox="1"/>
            <p:nvPr/>
          </p:nvSpPr>
          <p:spPr>
            <a:xfrm>
              <a:off x="9503218" y="4096238"/>
              <a:ext cx="1302109" cy="369332"/>
            </a:xfrm>
            <a:prstGeom prst="rect">
              <a:avLst/>
            </a:prstGeom>
            <a:noFill/>
          </p:spPr>
          <p:txBody>
            <a:bodyPr wrap="square" rtlCol="0">
              <a:spAutoFit/>
            </a:bodyPr>
            <a:lstStyle/>
            <a:p>
              <a:r>
                <a:rPr lang="en-US" dirty="0">
                  <a:latin typeface="Avenir Next" panose="020B0503020202020204" pitchFamily="34" charset="0"/>
                </a:rPr>
                <a:t>BMI</a:t>
              </a:r>
            </a:p>
          </p:txBody>
        </p:sp>
        <p:sp>
          <p:nvSpPr>
            <p:cNvPr id="423" name="TextBox 422">
              <a:extLst>
                <a:ext uri="{FF2B5EF4-FFF2-40B4-BE49-F238E27FC236}">
                  <a16:creationId xmlns:a16="http://schemas.microsoft.com/office/drawing/2014/main" id="{15EC31A7-6E4A-D2B0-0F92-16E775545E5D}"/>
                </a:ext>
              </a:extLst>
            </p:cNvPr>
            <p:cNvSpPr txBox="1"/>
            <p:nvPr/>
          </p:nvSpPr>
          <p:spPr>
            <a:xfrm>
              <a:off x="9503218" y="3532379"/>
              <a:ext cx="1198773" cy="369332"/>
            </a:xfrm>
            <a:prstGeom prst="rect">
              <a:avLst/>
            </a:prstGeom>
            <a:noFill/>
          </p:spPr>
          <p:txBody>
            <a:bodyPr wrap="square" rtlCol="0">
              <a:spAutoFit/>
            </a:bodyPr>
            <a:lstStyle/>
            <a:p>
              <a:r>
                <a:rPr lang="en-US" b="1" dirty="0">
                  <a:latin typeface="Avenir Next" panose="020B0503020202020204" pitchFamily="34" charset="0"/>
                </a:rPr>
                <a:t>Dias</a:t>
              </a:r>
              <a:r>
                <a:rPr lang="en-US" dirty="0">
                  <a:latin typeface="Avenir Next" panose="020B0503020202020204" pitchFamily="34" charset="0"/>
                </a:rPr>
                <a:t> BP</a:t>
              </a:r>
            </a:p>
          </p:txBody>
        </p:sp>
        <p:sp>
          <p:nvSpPr>
            <p:cNvPr id="449" name="TextBox 448">
              <a:extLst>
                <a:ext uri="{FF2B5EF4-FFF2-40B4-BE49-F238E27FC236}">
                  <a16:creationId xmlns:a16="http://schemas.microsoft.com/office/drawing/2014/main" id="{F4F775AB-DAE4-870A-28F9-6D25855B212C}"/>
                </a:ext>
              </a:extLst>
            </p:cNvPr>
            <p:cNvSpPr txBox="1"/>
            <p:nvPr/>
          </p:nvSpPr>
          <p:spPr>
            <a:xfrm>
              <a:off x="9503218" y="2941224"/>
              <a:ext cx="1247518" cy="369332"/>
            </a:xfrm>
            <a:prstGeom prst="rect">
              <a:avLst/>
            </a:prstGeom>
            <a:noFill/>
          </p:spPr>
          <p:txBody>
            <a:bodyPr wrap="square" rtlCol="0">
              <a:spAutoFit/>
            </a:bodyPr>
            <a:lstStyle/>
            <a:p>
              <a:r>
                <a:rPr lang="en-US" b="1" dirty="0">
                  <a:latin typeface="Avenir Next" panose="020B0503020202020204" pitchFamily="34" charset="0"/>
                </a:rPr>
                <a:t>Sys</a:t>
              </a:r>
              <a:r>
                <a:rPr lang="en-US" dirty="0">
                  <a:latin typeface="Avenir Next" panose="020B0503020202020204" pitchFamily="34" charset="0"/>
                </a:rPr>
                <a:t> BP</a:t>
              </a:r>
            </a:p>
          </p:txBody>
        </p:sp>
        <p:sp>
          <p:nvSpPr>
            <p:cNvPr id="452" name="TextBox 451">
              <a:extLst>
                <a:ext uri="{FF2B5EF4-FFF2-40B4-BE49-F238E27FC236}">
                  <a16:creationId xmlns:a16="http://schemas.microsoft.com/office/drawing/2014/main" id="{1451BB99-F9B9-11F9-BD0D-A88FE761FF31}"/>
                </a:ext>
              </a:extLst>
            </p:cNvPr>
            <p:cNvSpPr txBox="1"/>
            <p:nvPr/>
          </p:nvSpPr>
          <p:spPr>
            <a:xfrm>
              <a:off x="9503218" y="4578209"/>
              <a:ext cx="1288461" cy="646331"/>
            </a:xfrm>
            <a:prstGeom prst="rect">
              <a:avLst/>
            </a:prstGeom>
            <a:noFill/>
          </p:spPr>
          <p:txBody>
            <a:bodyPr wrap="square" rtlCol="0">
              <a:spAutoFit/>
            </a:bodyPr>
            <a:lstStyle/>
            <a:p>
              <a:r>
                <a:rPr lang="en-US" b="1" dirty="0">
                  <a:latin typeface="Avenir Next" panose="020B0503020202020204" pitchFamily="34" charset="0"/>
                </a:rPr>
                <a:t>Heart</a:t>
              </a:r>
              <a:r>
                <a:rPr lang="en-US" dirty="0">
                  <a:latin typeface="Avenir Next" panose="020B0503020202020204" pitchFamily="34" charset="0"/>
                </a:rPr>
                <a:t> Rate</a:t>
              </a:r>
            </a:p>
          </p:txBody>
        </p:sp>
        <p:sp>
          <p:nvSpPr>
            <p:cNvPr id="455" name="TextBox 454">
              <a:extLst>
                <a:ext uri="{FF2B5EF4-FFF2-40B4-BE49-F238E27FC236}">
                  <a16:creationId xmlns:a16="http://schemas.microsoft.com/office/drawing/2014/main" id="{F0A4A91E-8DBE-B9C9-5AE2-98048CD7BBE6}"/>
                </a:ext>
              </a:extLst>
            </p:cNvPr>
            <p:cNvSpPr txBox="1"/>
            <p:nvPr/>
          </p:nvSpPr>
          <p:spPr>
            <a:xfrm>
              <a:off x="9503218" y="5337179"/>
              <a:ext cx="1370347" cy="369332"/>
            </a:xfrm>
            <a:prstGeom prst="rect">
              <a:avLst/>
            </a:prstGeom>
            <a:noFill/>
          </p:spPr>
          <p:txBody>
            <a:bodyPr wrap="square" rtlCol="0">
              <a:spAutoFit/>
            </a:bodyPr>
            <a:lstStyle/>
            <a:p>
              <a:r>
                <a:rPr lang="en-US" dirty="0">
                  <a:latin typeface="Avenir Next" panose="020B0503020202020204" pitchFamily="34" charset="0"/>
                </a:rPr>
                <a:t>Glucose</a:t>
              </a:r>
            </a:p>
          </p:txBody>
        </p:sp>
      </p:grpSp>
      <p:grpSp>
        <p:nvGrpSpPr>
          <p:cNvPr id="478" name="Group 477">
            <a:extLst>
              <a:ext uri="{FF2B5EF4-FFF2-40B4-BE49-F238E27FC236}">
                <a16:creationId xmlns:a16="http://schemas.microsoft.com/office/drawing/2014/main" id="{AFA1EF2C-72E4-FD92-0F4B-2DC40B69DA92}"/>
              </a:ext>
            </a:extLst>
          </p:cNvPr>
          <p:cNvGrpSpPr/>
          <p:nvPr/>
        </p:nvGrpSpPr>
        <p:grpSpPr>
          <a:xfrm>
            <a:off x="4412276" y="2241711"/>
            <a:ext cx="3799667" cy="3532846"/>
            <a:chOff x="4548753" y="2255355"/>
            <a:chExt cx="3799667" cy="3532846"/>
          </a:xfrm>
        </p:grpSpPr>
        <p:sp>
          <p:nvSpPr>
            <p:cNvPr id="413" name="TextBox 412">
              <a:extLst>
                <a:ext uri="{FF2B5EF4-FFF2-40B4-BE49-F238E27FC236}">
                  <a16:creationId xmlns:a16="http://schemas.microsoft.com/office/drawing/2014/main" id="{8C18B215-7F8A-85D1-7EC4-0B8796D30416}"/>
                </a:ext>
              </a:extLst>
            </p:cNvPr>
            <p:cNvSpPr txBox="1"/>
            <p:nvPr/>
          </p:nvSpPr>
          <p:spPr>
            <a:xfrm>
              <a:off x="4548753" y="2269003"/>
              <a:ext cx="1183307"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404" name="TextBox 403">
              <a:extLst>
                <a:ext uri="{FF2B5EF4-FFF2-40B4-BE49-F238E27FC236}">
                  <a16:creationId xmlns:a16="http://schemas.microsoft.com/office/drawing/2014/main" id="{0F398DFA-76A9-5CE0-4B1E-4F58F546BAC8}"/>
                </a:ext>
              </a:extLst>
            </p:cNvPr>
            <p:cNvSpPr txBox="1"/>
            <p:nvPr/>
          </p:nvSpPr>
          <p:spPr>
            <a:xfrm>
              <a:off x="6897267" y="2255355"/>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399" name="TextBox 398">
              <a:extLst>
                <a:ext uri="{FF2B5EF4-FFF2-40B4-BE49-F238E27FC236}">
                  <a16:creationId xmlns:a16="http://schemas.microsoft.com/office/drawing/2014/main" id="{88FA20A6-AC77-F649-01DE-653CCD3E7BF0}"/>
                </a:ext>
              </a:extLst>
            </p:cNvPr>
            <p:cNvSpPr txBox="1"/>
            <p:nvPr/>
          </p:nvSpPr>
          <p:spPr>
            <a:xfrm>
              <a:off x="5689302" y="2269003"/>
              <a:ext cx="1339293" cy="369332"/>
            </a:xfrm>
            <a:prstGeom prst="rect">
              <a:avLst/>
            </a:prstGeom>
            <a:noFill/>
          </p:spPr>
          <p:txBody>
            <a:bodyPr wrap="square" rtlCol="0">
              <a:spAutoFit/>
            </a:bodyPr>
            <a:lstStyle/>
            <a:p>
              <a:r>
                <a:rPr lang="en-US" dirty="0">
                  <a:latin typeface="Avenir Next" panose="020B0503020202020204" pitchFamily="34" charset="0"/>
                </a:rPr>
                <a:t>Covariate</a:t>
              </a:r>
            </a:p>
          </p:txBody>
        </p:sp>
        <p:grpSp>
          <p:nvGrpSpPr>
            <p:cNvPr id="477" name="Group 476">
              <a:extLst>
                <a:ext uri="{FF2B5EF4-FFF2-40B4-BE49-F238E27FC236}">
                  <a16:creationId xmlns:a16="http://schemas.microsoft.com/office/drawing/2014/main" id="{315884CC-7DBE-9D6D-12D8-84BC7FEFFD4C}"/>
                </a:ext>
              </a:extLst>
            </p:cNvPr>
            <p:cNvGrpSpPr/>
            <p:nvPr/>
          </p:nvGrpSpPr>
          <p:grpSpPr>
            <a:xfrm>
              <a:off x="4802516" y="2849031"/>
              <a:ext cx="3545904" cy="2939170"/>
              <a:chOff x="4802516" y="2849031"/>
              <a:chExt cx="3545904" cy="2939170"/>
            </a:xfrm>
          </p:grpSpPr>
          <mc:AlternateContent xmlns:mc="http://schemas.openxmlformats.org/markup-compatibility/2006" xmlns:a14="http://schemas.microsoft.com/office/drawing/2010/main">
            <mc:Choice Requires="a14">
              <p:sp>
                <p:nvSpPr>
                  <p:cNvPr id="410" name="TextBox 409">
                    <a:extLst>
                      <a:ext uri="{FF2B5EF4-FFF2-40B4-BE49-F238E27FC236}">
                        <a16:creationId xmlns:a16="http://schemas.microsoft.com/office/drawing/2014/main" id="{6C3C28DB-2F34-F806-D71C-768332009F6C}"/>
                      </a:ext>
                    </a:extLst>
                  </p:cNvPr>
                  <p:cNvSpPr txBox="1"/>
                  <p:nvPr/>
                </p:nvSpPr>
                <p:spPr>
                  <a:xfrm>
                    <a:off x="4841369" y="284903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𝟔</m:t>
                              </m:r>
                            </m:sub>
                          </m:sSub>
                        </m:oMath>
                      </m:oMathPara>
                    </a14:m>
                    <a:endParaRPr lang="en-US" b="1" dirty="0">
                      <a:solidFill>
                        <a:schemeClr val="tx1"/>
                      </a:solidFill>
                      <a:latin typeface="Avenir Next" panose="020B0503020202020204" pitchFamily="34" charset="0"/>
                    </a:endParaRPr>
                  </a:p>
                </p:txBody>
              </p:sp>
            </mc:Choice>
            <mc:Fallback xmlns="">
              <p:sp>
                <p:nvSpPr>
                  <p:cNvPr id="410" name="TextBox 409">
                    <a:extLst>
                      <a:ext uri="{FF2B5EF4-FFF2-40B4-BE49-F238E27FC236}">
                        <a16:creationId xmlns:a16="http://schemas.microsoft.com/office/drawing/2014/main" id="{6C3C28DB-2F34-F806-D71C-768332009F6C}"/>
                      </a:ext>
                    </a:extLst>
                  </p:cNvPr>
                  <p:cNvSpPr txBox="1">
                    <a:spLocks noRot="1" noChangeAspect="1" noMove="1" noResize="1" noEditPoints="1" noAdjustHandles="1" noChangeArrowheads="1" noChangeShapeType="1" noTextEdit="1"/>
                  </p:cNvSpPr>
                  <p:nvPr/>
                </p:nvSpPr>
                <p:spPr>
                  <a:xfrm>
                    <a:off x="4841369" y="2849031"/>
                    <a:ext cx="500743"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1" name="TextBox 410">
                    <a:extLst>
                      <a:ext uri="{FF2B5EF4-FFF2-40B4-BE49-F238E27FC236}">
                        <a16:creationId xmlns:a16="http://schemas.microsoft.com/office/drawing/2014/main" id="{298464BD-739B-87AC-4710-2E58C1A6F33E}"/>
                      </a:ext>
                    </a:extLst>
                  </p:cNvPr>
                  <p:cNvSpPr txBox="1"/>
                  <p:nvPr/>
                </p:nvSpPr>
                <p:spPr>
                  <a:xfrm>
                    <a:off x="4802516" y="3447846"/>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𝟕</m:t>
                              </m:r>
                            </m:sub>
                          </m:sSub>
                        </m:oMath>
                      </m:oMathPara>
                    </a14:m>
                    <a:endParaRPr lang="en-US" b="1" dirty="0">
                      <a:solidFill>
                        <a:schemeClr val="tx1"/>
                      </a:solidFill>
                      <a:latin typeface="Avenir Next" panose="020B0503020202020204" pitchFamily="34" charset="0"/>
                    </a:endParaRPr>
                  </a:p>
                </p:txBody>
              </p:sp>
            </mc:Choice>
            <mc:Fallback xmlns="">
              <p:sp>
                <p:nvSpPr>
                  <p:cNvPr id="411" name="TextBox 410">
                    <a:extLst>
                      <a:ext uri="{FF2B5EF4-FFF2-40B4-BE49-F238E27FC236}">
                        <a16:creationId xmlns:a16="http://schemas.microsoft.com/office/drawing/2014/main" id="{298464BD-739B-87AC-4710-2E58C1A6F33E}"/>
                      </a:ext>
                    </a:extLst>
                  </p:cNvPr>
                  <p:cNvSpPr txBox="1">
                    <a:spLocks noRot="1" noChangeAspect="1" noMove="1" noResize="1" noEditPoints="1" noAdjustHandles="1" noChangeArrowheads="1" noChangeShapeType="1" noTextEdit="1"/>
                  </p:cNvSpPr>
                  <p:nvPr/>
                </p:nvSpPr>
                <p:spPr>
                  <a:xfrm>
                    <a:off x="4802516" y="3447846"/>
                    <a:ext cx="50074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2" name="TextBox 411">
                    <a:extLst>
                      <a:ext uri="{FF2B5EF4-FFF2-40B4-BE49-F238E27FC236}">
                        <a16:creationId xmlns:a16="http://schemas.microsoft.com/office/drawing/2014/main" id="{B64622B4-0252-902C-ABAC-9A37EE194FC0}"/>
                      </a:ext>
                    </a:extLst>
                  </p:cNvPr>
                  <p:cNvSpPr txBox="1"/>
                  <p:nvPr/>
                </p:nvSpPr>
                <p:spPr>
                  <a:xfrm>
                    <a:off x="4819586" y="403052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𝟖</m:t>
                              </m:r>
                            </m:sub>
                          </m:sSub>
                        </m:oMath>
                      </m:oMathPara>
                    </a14:m>
                    <a:endParaRPr lang="en-US" b="1" dirty="0">
                      <a:solidFill>
                        <a:schemeClr val="tx1"/>
                      </a:solidFill>
                      <a:latin typeface="Avenir Next" panose="020B0503020202020204" pitchFamily="34" charset="0"/>
                    </a:endParaRPr>
                  </a:p>
                </p:txBody>
              </p:sp>
            </mc:Choice>
            <mc:Fallback xmlns="">
              <p:sp>
                <p:nvSpPr>
                  <p:cNvPr id="412" name="TextBox 411">
                    <a:extLst>
                      <a:ext uri="{FF2B5EF4-FFF2-40B4-BE49-F238E27FC236}">
                        <a16:creationId xmlns:a16="http://schemas.microsoft.com/office/drawing/2014/main" id="{B64622B4-0252-902C-ABAC-9A37EE194FC0}"/>
                      </a:ext>
                    </a:extLst>
                  </p:cNvPr>
                  <p:cNvSpPr txBox="1">
                    <a:spLocks noRot="1" noChangeAspect="1" noMove="1" noResize="1" noEditPoints="1" noAdjustHandles="1" noChangeArrowheads="1" noChangeShapeType="1" noTextEdit="1"/>
                  </p:cNvSpPr>
                  <p:nvPr/>
                </p:nvSpPr>
                <p:spPr>
                  <a:xfrm>
                    <a:off x="4819586" y="4030524"/>
                    <a:ext cx="500743" cy="369332"/>
                  </a:xfrm>
                  <a:prstGeom prst="rect">
                    <a:avLst/>
                  </a:prstGeom>
                  <a:blipFill>
                    <a:blip r:embed="rId14"/>
                    <a:stretch>
                      <a:fillRect/>
                    </a:stretch>
                  </a:blipFill>
                </p:spPr>
                <p:txBody>
                  <a:bodyPr/>
                  <a:lstStyle/>
                  <a:p>
                    <a:r>
                      <a:rPr lang="en-US">
                        <a:noFill/>
                      </a:rPr>
                      <a:t> </a:t>
                    </a:r>
                  </a:p>
                </p:txBody>
              </p:sp>
            </mc:Fallback>
          </mc:AlternateContent>
          <p:sp>
            <p:nvSpPr>
              <p:cNvPr id="406" name="TextBox 405">
                <a:extLst>
                  <a:ext uri="{FF2B5EF4-FFF2-40B4-BE49-F238E27FC236}">
                    <a16:creationId xmlns:a16="http://schemas.microsoft.com/office/drawing/2014/main" id="{FACD40B3-81B0-A5A4-AEA5-38D198CFDA48}"/>
                  </a:ext>
                </a:extLst>
              </p:cNvPr>
              <p:cNvSpPr txBox="1"/>
              <p:nvPr/>
            </p:nvSpPr>
            <p:spPr>
              <a:xfrm>
                <a:off x="6821627" y="2892039"/>
                <a:ext cx="1451888"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07" name="TextBox 406">
                <a:extLst>
                  <a:ext uri="{FF2B5EF4-FFF2-40B4-BE49-F238E27FC236}">
                    <a16:creationId xmlns:a16="http://schemas.microsoft.com/office/drawing/2014/main" id="{CF4864E0-1256-F310-59DF-955163E8DDDF}"/>
                  </a:ext>
                </a:extLst>
              </p:cNvPr>
              <p:cNvSpPr txBox="1"/>
              <p:nvPr/>
            </p:nvSpPr>
            <p:spPr>
              <a:xfrm>
                <a:off x="6806128" y="3480736"/>
                <a:ext cx="1529380"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08" name="TextBox 407">
                <a:extLst>
                  <a:ext uri="{FF2B5EF4-FFF2-40B4-BE49-F238E27FC236}">
                    <a16:creationId xmlns:a16="http://schemas.microsoft.com/office/drawing/2014/main" id="{6AB9355E-498C-677F-1AE9-FDAAAEE2248F}"/>
                  </a:ext>
                </a:extLst>
              </p:cNvPr>
              <p:cNvSpPr txBox="1"/>
              <p:nvPr/>
            </p:nvSpPr>
            <p:spPr>
              <a:xfrm>
                <a:off x="6821627" y="4100429"/>
                <a:ext cx="1394325" cy="369332"/>
              </a:xfrm>
              <a:prstGeom prst="rect">
                <a:avLst/>
              </a:prstGeom>
              <a:noFill/>
            </p:spPr>
            <p:txBody>
              <a:bodyPr wrap="square" rtlCol="0">
                <a:spAutoFit/>
              </a:bodyPr>
              <a:lstStyle/>
              <a:p>
                <a:r>
                  <a:rPr lang="en-US" dirty="0">
                    <a:latin typeface="Avenir Next" panose="020B0503020202020204" pitchFamily="34" charset="0"/>
                  </a:rPr>
                  <a:t>Categorical</a:t>
                </a:r>
              </a:p>
            </p:txBody>
          </p:sp>
          <mc:AlternateContent xmlns:mc="http://schemas.openxmlformats.org/markup-compatibility/2006" xmlns:a14="http://schemas.microsoft.com/office/drawing/2010/main">
            <mc:Choice Requires="a14">
              <p:sp>
                <p:nvSpPr>
                  <p:cNvPr id="429" name="TextBox 428">
                    <a:extLst>
                      <a:ext uri="{FF2B5EF4-FFF2-40B4-BE49-F238E27FC236}">
                        <a16:creationId xmlns:a16="http://schemas.microsoft.com/office/drawing/2014/main" id="{89AC4057-D6C5-5BFC-79BC-A34857B13FC2}"/>
                      </a:ext>
                    </a:extLst>
                  </p:cNvPr>
                  <p:cNvSpPr txBox="1"/>
                  <p:nvPr/>
                </p:nvSpPr>
                <p:spPr>
                  <a:xfrm>
                    <a:off x="4852709" y="4699722"/>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𝟗</m:t>
                              </m:r>
                            </m:sub>
                          </m:sSub>
                        </m:oMath>
                      </m:oMathPara>
                    </a14:m>
                    <a:endParaRPr lang="en-US" b="1" dirty="0">
                      <a:solidFill>
                        <a:schemeClr val="tx1"/>
                      </a:solidFill>
                      <a:latin typeface="Avenir Next" panose="020B0503020202020204" pitchFamily="34" charset="0"/>
                    </a:endParaRPr>
                  </a:p>
                </p:txBody>
              </p:sp>
            </mc:Choice>
            <mc:Fallback xmlns="">
              <p:sp>
                <p:nvSpPr>
                  <p:cNvPr id="429" name="TextBox 428">
                    <a:extLst>
                      <a:ext uri="{FF2B5EF4-FFF2-40B4-BE49-F238E27FC236}">
                        <a16:creationId xmlns:a16="http://schemas.microsoft.com/office/drawing/2014/main" id="{89AC4057-D6C5-5BFC-79BC-A34857B13FC2}"/>
                      </a:ext>
                    </a:extLst>
                  </p:cNvPr>
                  <p:cNvSpPr txBox="1">
                    <a:spLocks noRot="1" noChangeAspect="1" noMove="1" noResize="1" noEditPoints="1" noAdjustHandles="1" noChangeArrowheads="1" noChangeShapeType="1" noTextEdit="1"/>
                  </p:cNvSpPr>
                  <p:nvPr/>
                </p:nvSpPr>
                <p:spPr>
                  <a:xfrm>
                    <a:off x="4852709" y="4699722"/>
                    <a:ext cx="500743"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0" name="TextBox 429">
                    <a:extLst>
                      <a:ext uri="{FF2B5EF4-FFF2-40B4-BE49-F238E27FC236}">
                        <a16:creationId xmlns:a16="http://schemas.microsoft.com/office/drawing/2014/main" id="{81C2DBE5-2E33-0779-35D1-6045C3D73845}"/>
                      </a:ext>
                    </a:extLst>
                  </p:cNvPr>
                  <p:cNvSpPr txBox="1"/>
                  <p:nvPr/>
                </p:nvSpPr>
                <p:spPr>
                  <a:xfrm>
                    <a:off x="4838784" y="5310680"/>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𝟏𝟎</m:t>
                              </m:r>
                            </m:sub>
                          </m:sSub>
                        </m:oMath>
                      </m:oMathPara>
                    </a14:m>
                    <a:endParaRPr lang="en-US" b="1" dirty="0">
                      <a:solidFill>
                        <a:schemeClr val="tx1"/>
                      </a:solidFill>
                      <a:latin typeface="Avenir Next" panose="020B0503020202020204" pitchFamily="34" charset="0"/>
                    </a:endParaRPr>
                  </a:p>
                </p:txBody>
              </p:sp>
            </mc:Choice>
            <mc:Fallback xmlns="">
              <p:sp>
                <p:nvSpPr>
                  <p:cNvPr id="430" name="TextBox 429">
                    <a:extLst>
                      <a:ext uri="{FF2B5EF4-FFF2-40B4-BE49-F238E27FC236}">
                        <a16:creationId xmlns:a16="http://schemas.microsoft.com/office/drawing/2014/main" id="{81C2DBE5-2E33-0779-35D1-6045C3D73845}"/>
                      </a:ext>
                    </a:extLst>
                  </p:cNvPr>
                  <p:cNvSpPr txBox="1">
                    <a:spLocks noRot="1" noChangeAspect="1" noMove="1" noResize="1" noEditPoints="1" noAdjustHandles="1" noChangeArrowheads="1" noChangeShapeType="1" noTextEdit="1"/>
                  </p:cNvSpPr>
                  <p:nvPr/>
                </p:nvSpPr>
                <p:spPr>
                  <a:xfrm>
                    <a:off x="4838784" y="5310680"/>
                    <a:ext cx="500743" cy="369332"/>
                  </a:xfrm>
                  <a:prstGeom prst="rect">
                    <a:avLst/>
                  </a:prstGeom>
                  <a:blipFill>
                    <a:blip r:embed="rId16"/>
                    <a:stretch>
                      <a:fillRect/>
                    </a:stretch>
                  </a:blipFill>
                </p:spPr>
                <p:txBody>
                  <a:bodyPr/>
                  <a:lstStyle/>
                  <a:p>
                    <a:r>
                      <a:rPr lang="en-US">
                        <a:noFill/>
                      </a:rPr>
                      <a:t> </a:t>
                    </a:r>
                  </a:p>
                </p:txBody>
              </p:sp>
            </mc:Fallback>
          </mc:AlternateContent>
          <p:sp>
            <p:nvSpPr>
              <p:cNvPr id="425" name="TextBox 424">
                <a:extLst>
                  <a:ext uri="{FF2B5EF4-FFF2-40B4-BE49-F238E27FC236}">
                    <a16:creationId xmlns:a16="http://schemas.microsoft.com/office/drawing/2014/main" id="{BE9135C9-5AF5-CA01-AF66-E1A1984FB2EF}"/>
                  </a:ext>
                </a:extLst>
              </p:cNvPr>
              <p:cNvSpPr txBox="1"/>
              <p:nvPr/>
            </p:nvSpPr>
            <p:spPr>
              <a:xfrm>
                <a:off x="6850037" y="4733995"/>
                <a:ext cx="1498383"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26" name="TextBox 425">
                <a:extLst>
                  <a:ext uri="{FF2B5EF4-FFF2-40B4-BE49-F238E27FC236}">
                    <a16:creationId xmlns:a16="http://schemas.microsoft.com/office/drawing/2014/main" id="{B8F7106F-8957-4F6C-F7E2-101F0E5F4DCD}"/>
                  </a:ext>
                </a:extLst>
              </p:cNvPr>
              <p:cNvSpPr txBox="1"/>
              <p:nvPr/>
            </p:nvSpPr>
            <p:spPr>
              <a:xfrm>
                <a:off x="6834540" y="5353688"/>
                <a:ext cx="1451888"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0" name="TextBox 419">
                <a:extLst>
                  <a:ext uri="{FF2B5EF4-FFF2-40B4-BE49-F238E27FC236}">
                    <a16:creationId xmlns:a16="http://schemas.microsoft.com/office/drawing/2014/main" id="{A86D0FAB-7FD9-470C-AB00-36F8055D02DE}"/>
                  </a:ext>
                </a:extLst>
              </p:cNvPr>
              <p:cNvSpPr txBox="1"/>
              <p:nvPr/>
            </p:nvSpPr>
            <p:spPr>
              <a:xfrm>
                <a:off x="5651541" y="4817050"/>
                <a:ext cx="1252375" cy="369332"/>
              </a:xfrm>
              <a:prstGeom prst="rect">
                <a:avLst/>
              </a:prstGeom>
              <a:noFill/>
            </p:spPr>
            <p:txBody>
              <a:bodyPr wrap="square" rtlCol="0">
                <a:spAutoFit/>
              </a:bodyPr>
              <a:lstStyle/>
              <a:p>
                <a:r>
                  <a:rPr lang="en-US" dirty="0">
                    <a:latin typeface="Avenir Next" panose="020B0503020202020204" pitchFamily="34" charset="0"/>
                  </a:rPr>
                  <a:t>Diabetes</a:t>
                </a:r>
              </a:p>
            </p:txBody>
          </p:sp>
          <p:sp>
            <p:nvSpPr>
              <p:cNvPr id="401" name="TextBox 400">
                <a:extLst>
                  <a:ext uri="{FF2B5EF4-FFF2-40B4-BE49-F238E27FC236}">
                    <a16:creationId xmlns:a16="http://schemas.microsoft.com/office/drawing/2014/main" id="{4B537FBA-00CD-0A4B-188D-00DE5F83E0ED}"/>
                  </a:ext>
                </a:extLst>
              </p:cNvPr>
              <p:cNvSpPr txBox="1"/>
              <p:nvPr/>
            </p:nvSpPr>
            <p:spPr>
              <a:xfrm>
                <a:off x="5651541" y="2876541"/>
                <a:ext cx="1076069" cy="646331"/>
              </a:xfrm>
              <a:prstGeom prst="rect">
                <a:avLst/>
              </a:prstGeom>
              <a:noFill/>
            </p:spPr>
            <p:txBody>
              <a:bodyPr wrap="square" rtlCol="0">
                <a:spAutoFit/>
              </a:bodyPr>
              <a:lstStyle/>
              <a:p>
                <a:r>
                  <a:rPr lang="en-US" b="1" dirty="0">
                    <a:latin typeface="Avenir Next" panose="020B0503020202020204" pitchFamily="34" charset="0"/>
                  </a:rPr>
                  <a:t>Bp</a:t>
                </a:r>
                <a:r>
                  <a:rPr lang="en-US" dirty="0">
                    <a:latin typeface="Avenir Next" panose="020B0503020202020204" pitchFamily="34" charset="0"/>
                  </a:rPr>
                  <a:t> Meds</a:t>
                </a:r>
              </a:p>
            </p:txBody>
          </p:sp>
          <p:sp>
            <p:nvSpPr>
              <p:cNvPr id="402" name="TextBox 401">
                <a:extLst>
                  <a:ext uri="{FF2B5EF4-FFF2-40B4-BE49-F238E27FC236}">
                    <a16:creationId xmlns:a16="http://schemas.microsoft.com/office/drawing/2014/main" id="{193A2CB1-80FF-5CAB-AF04-EAE50E761FCE}"/>
                  </a:ext>
                </a:extLst>
              </p:cNvPr>
              <p:cNvSpPr txBox="1"/>
              <p:nvPr/>
            </p:nvSpPr>
            <p:spPr>
              <a:xfrm>
                <a:off x="5651541" y="3551852"/>
                <a:ext cx="914147" cy="369332"/>
              </a:xfrm>
              <a:prstGeom prst="rect">
                <a:avLst/>
              </a:prstGeom>
              <a:noFill/>
            </p:spPr>
            <p:txBody>
              <a:bodyPr wrap="square" rtlCol="0">
                <a:spAutoFit/>
              </a:bodyPr>
              <a:lstStyle/>
              <a:p>
                <a:r>
                  <a:rPr lang="en-US" b="1" dirty="0">
                    <a:latin typeface="Avenir Next" panose="020B0503020202020204" pitchFamily="34" charset="0"/>
                  </a:rPr>
                  <a:t>Prev.</a:t>
                </a:r>
                <a:r>
                  <a:rPr lang="en-US" dirty="0">
                    <a:latin typeface="Avenir Next" panose="020B0503020202020204" pitchFamily="34" charset="0"/>
                  </a:rPr>
                  <a:t> </a:t>
                </a:r>
              </a:p>
            </p:txBody>
          </p:sp>
          <p:sp>
            <p:nvSpPr>
              <p:cNvPr id="456" name="TextBox 455">
                <a:extLst>
                  <a:ext uri="{FF2B5EF4-FFF2-40B4-BE49-F238E27FC236}">
                    <a16:creationId xmlns:a16="http://schemas.microsoft.com/office/drawing/2014/main" id="{F4AD774F-3E22-9D56-51DB-A5D3E05CB2E0}"/>
                  </a:ext>
                </a:extLst>
              </p:cNvPr>
              <p:cNvSpPr txBox="1"/>
              <p:nvPr/>
            </p:nvSpPr>
            <p:spPr>
              <a:xfrm>
                <a:off x="5651541" y="3786139"/>
                <a:ext cx="980110" cy="369332"/>
              </a:xfrm>
              <a:prstGeom prst="rect">
                <a:avLst/>
              </a:prstGeom>
              <a:noFill/>
            </p:spPr>
            <p:txBody>
              <a:bodyPr wrap="square" rtlCol="0">
                <a:spAutoFit/>
              </a:bodyPr>
              <a:lstStyle/>
              <a:p>
                <a:r>
                  <a:rPr lang="en-US" dirty="0">
                    <a:latin typeface="Avenir Next" panose="020B0503020202020204" pitchFamily="34" charset="0"/>
                  </a:rPr>
                  <a:t>Stroke</a:t>
                </a:r>
              </a:p>
            </p:txBody>
          </p:sp>
          <p:sp>
            <p:nvSpPr>
              <p:cNvPr id="462" name="TextBox 461">
                <a:extLst>
                  <a:ext uri="{FF2B5EF4-FFF2-40B4-BE49-F238E27FC236}">
                    <a16:creationId xmlns:a16="http://schemas.microsoft.com/office/drawing/2014/main" id="{1A825F48-8403-E758-FB94-DB60C097C89C}"/>
                  </a:ext>
                </a:extLst>
              </p:cNvPr>
              <p:cNvSpPr txBox="1"/>
              <p:nvPr/>
            </p:nvSpPr>
            <p:spPr>
              <a:xfrm>
                <a:off x="5651541" y="4184451"/>
                <a:ext cx="914147" cy="369332"/>
              </a:xfrm>
              <a:prstGeom prst="rect">
                <a:avLst/>
              </a:prstGeom>
              <a:noFill/>
            </p:spPr>
            <p:txBody>
              <a:bodyPr wrap="square" rtlCol="0">
                <a:spAutoFit/>
              </a:bodyPr>
              <a:lstStyle/>
              <a:p>
                <a:r>
                  <a:rPr lang="en-US" b="1" dirty="0">
                    <a:latin typeface="Avenir Next" panose="020B0503020202020204" pitchFamily="34" charset="0"/>
                  </a:rPr>
                  <a:t>Prev. </a:t>
                </a:r>
              </a:p>
            </p:txBody>
          </p:sp>
          <p:sp>
            <p:nvSpPr>
              <p:cNvPr id="463" name="TextBox 462">
                <a:extLst>
                  <a:ext uri="{FF2B5EF4-FFF2-40B4-BE49-F238E27FC236}">
                    <a16:creationId xmlns:a16="http://schemas.microsoft.com/office/drawing/2014/main" id="{FCDD80C4-D0BE-3E5E-B0DF-CF764A522AC9}"/>
                  </a:ext>
                </a:extLst>
              </p:cNvPr>
              <p:cNvSpPr txBox="1"/>
              <p:nvPr/>
            </p:nvSpPr>
            <p:spPr>
              <a:xfrm>
                <a:off x="5651541" y="4418738"/>
                <a:ext cx="980110" cy="369332"/>
              </a:xfrm>
              <a:prstGeom prst="rect">
                <a:avLst/>
              </a:prstGeom>
              <a:noFill/>
            </p:spPr>
            <p:txBody>
              <a:bodyPr wrap="square" rtlCol="0">
                <a:spAutoFit/>
              </a:bodyPr>
              <a:lstStyle/>
              <a:p>
                <a:r>
                  <a:rPr lang="en-US" dirty="0">
                    <a:latin typeface="Avenir Next" panose="020B0503020202020204" pitchFamily="34" charset="0"/>
                  </a:rPr>
                  <a:t>Hyp</a:t>
                </a:r>
              </a:p>
            </p:txBody>
          </p:sp>
          <p:sp>
            <p:nvSpPr>
              <p:cNvPr id="421" name="TextBox 420">
                <a:extLst>
                  <a:ext uri="{FF2B5EF4-FFF2-40B4-BE49-F238E27FC236}">
                    <a16:creationId xmlns:a16="http://schemas.microsoft.com/office/drawing/2014/main" id="{B51622BB-EF30-6474-DDE6-56B74007B4AB}"/>
                  </a:ext>
                </a:extLst>
              </p:cNvPr>
              <p:cNvSpPr txBox="1"/>
              <p:nvPr/>
            </p:nvSpPr>
            <p:spPr>
              <a:xfrm>
                <a:off x="5651541" y="5215360"/>
                <a:ext cx="1322464" cy="338554"/>
              </a:xfrm>
              <a:prstGeom prst="rect">
                <a:avLst/>
              </a:prstGeom>
              <a:noFill/>
            </p:spPr>
            <p:txBody>
              <a:bodyPr wrap="square" rtlCol="0">
                <a:spAutoFit/>
              </a:bodyPr>
              <a:lstStyle/>
              <a:p>
                <a:r>
                  <a:rPr lang="en-US" sz="1600" b="1" dirty="0">
                    <a:latin typeface="Avenir Next" panose="020B0503020202020204" pitchFamily="34" charset="0"/>
                  </a:rPr>
                  <a:t>Total</a:t>
                </a:r>
              </a:p>
            </p:txBody>
          </p:sp>
          <p:sp>
            <p:nvSpPr>
              <p:cNvPr id="464" name="TextBox 463">
                <a:extLst>
                  <a:ext uri="{FF2B5EF4-FFF2-40B4-BE49-F238E27FC236}">
                    <a16:creationId xmlns:a16="http://schemas.microsoft.com/office/drawing/2014/main" id="{DABCA3C6-79A6-803A-1B16-63A1EFBD60C1}"/>
                  </a:ext>
                </a:extLst>
              </p:cNvPr>
              <p:cNvSpPr txBox="1"/>
              <p:nvPr/>
            </p:nvSpPr>
            <p:spPr>
              <a:xfrm>
                <a:off x="5667463" y="5449647"/>
                <a:ext cx="1443020" cy="338554"/>
              </a:xfrm>
              <a:prstGeom prst="rect">
                <a:avLst/>
              </a:prstGeom>
              <a:noFill/>
            </p:spPr>
            <p:txBody>
              <a:bodyPr wrap="square" rtlCol="0">
                <a:spAutoFit/>
              </a:bodyPr>
              <a:lstStyle/>
              <a:p>
                <a:r>
                  <a:rPr lang="en-US" sz="1600" dirty="0">
                    <a:latin typeface="Avenir Next" panose="020B0503020202020204" pitchFamily="34" charset="0"/>
                  </a:rPr>
                  <a:t>Cholesterol</a:t>
                </a:r>
              </a:p>
            </p:txBody>
          </p:sp>
        </p:grpSp>
      </p:grpSp>
    </p:spTree>
    <p:extLst>
      <p:ext uri="{BB962C8B-B14F-4D97-AF65-F5344CB8AC3E}">
        <p14:creationId xmlns:p14="http://schemas.microsoft.com/office/powerpoint/2010/main" val="1870173039"/>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38EE8B-BC9D-38A6-6808-634184A165A0}"/>
              </a:ext>
            </a:extLst>
          </p:cNvPr>
          <p:cNvGrpSpPr/>
          <p:nvPr/>
        </p:nvGrpSpPr>
        <p:grpSpPr>
          <a:xfrm>
            <a:off x="4271073" y="203956"/>
            <a:ext cx="3920400" cy="5967027"/>
            <a:chOff x="1930634" y="382744"/>
            <a:chExt cx="3919924" cy="5967027"/>
          </a:xfrm>
        </p:grpSpPr>
        <p:grpSp>
          <p:nvGrpSpPr>
            <p:cNvPr id="13" name="Group 12">
              <a:extLst>
                <a:ext uri="{FF2B5EF4-FFF2-40B4-BE49-F238E27FC236}">
                  <a16:creationId xmlns:a16="http://schemas.microsoft.com/office/drawing/2014/main" id="{3872831D-AF82-4BB6-C1AB-7F0CC139704B}"/>
                </a:ext>
              </a:extLst>
            </p:cNvPr>
            <p:cNvGrpSpPr/>
            <p:nvPr/>
          </p:nvGrpSpPr>
          <p:grpSpPr>
            <a:xfrm>
              <a:off x="1930634" y="922744"/>
              <a:ext cx="3919924" cy="5427027"/>
              <a:chOff x="1148464" y="715486"/>
              <a:chExt cx="3919924" cy="5427027"/>
            </a:xfrm>
          </p:grpSpPr>
          <p:sp>
            <p:nvSpPr>
              <p:cNvPr id="23" name="Rounded Rectangle 22">
                <a:extLst>
                  <a:ext uri="{FF2B5EF4-FFF2-40B4-BE49-F238E27FC236}">
                    <a16:creationId xmlns:a16="http://schemas.microsoft.com/office/drawing/2014/main" id="{407BFEFF-E652-C129-E324-3A0E8F8C2B7E}"/>
                  </a:ext>
                </a:extLst>
              </p:cNvPr>
              <p:cNvSpPr/>
              <p:nvPr/>
            </p:nvSpPr>
            <p:spPr>
              <a:xfrm>
                <a:off x="1148464" y="715486"/>
                <a:ext cx="3919924" cy="5427027"/>
              </a:xfrm>
              <a:prstGeom prst="roundRect">
                <a:avLst>
                  <a:gd name="adj" fmla="val 6345"/>
                </a:avLst>
              </a:prstGeom>
              <a:solidFill>
                <a:srgbClr val="F3E8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4" name="TextBox 23">
                <a:extLst>
                  <a:ext uri="{FF2B5EF4-FFF2-40B4-BE49-F238E27FC236}">
                    <a16:creationId xmlns:a16="http://schemas.microsoft.com/office/drawing/2014/main" id="{0033828F-B567-70BE-A4B6-8509E3F6F797}"/>
                  </a:ext>
                </a:extLst>
              </p:cNvPr>
              <p:cNvSpPr txBox="1"/>
              <p:nvPr/>
            </p:nvSpPr>
            <p:spPr>
              <a:xfrm>
                <a:off x="1431401" y="1677082"/>
                <a:ext cx="3524302" cy="584775"/>
              </a:xfrm>
              <a:prstGeom prst="rect">
                <a:avLst/>
              </a:prstGeom>
              <a:solidFill>
                <a:srgbClr val="F3E8B6"/>
              </a:solid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25" name="TextBox 24">
                <a:extLst>
                  <a:ext uri="{FF2B5EF4-FFF2-40B4-BE49-F238E27FC236}">
                    <a16:creationId xmlns:a16="http://schemas.microsoft.com/office/drawing/2014/main" id="{1219A6A5-7CF9-0709-4A2C-F475562E8A6C}"/>
                  </a:ext>
                </a:extLst>
              </p:cNvPr>
              <p:cNvSpPr txBox="1"/>
              <p:nvPr/>
            </p:nvSpPr>
            <p:spPr>
              <a:xfrm>
                <a:off x="1619290" y="2293997"/>
                <a:ext cx="3148525" cy="2308324"/>
              </a:xfrm>
              <a:prstGeom prst="rect">
                <a:avLst/>
              </a:prstGeom>
              <a:solidFill>
                <a:srgbClr val="F3E8B6">
                  <a:alpha val="0"/>
                </a:srgbClr>
              </a:solid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sp>
          <p:nvSpPr>
            <p:cNvPr id="22" name="Oval 21">
              <a:extLst>
                <a:ext uri="{FF2B5EF4-FFF2-40B4-BE49-F238E27FC236}">
                  <a16:creationId xmlns:a16="http://schemas.microsoft.com/office/drawing/2014/main" id="{471589A7-3637-F7BE-27DE-BCC21C03B7D8}"/>
                </a:ext>
              </a:extLst>
            </p:cNvPr>
            <p:cNvSpPr/>
            <p:nvPr/>
          </p:nvSpPr>
          <p:spPr>
            <a:xfrm>
              <a:off x="3435723" y="382744"/>
              <a:ext cx="108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venir Next" panose="020B0503020202020204" pitchFamily="34" charset="0"/>
                </a:rPr>
                <a:t>3</a:t>
              </a:r>
            </a:p>
          </p:txBody>
        </p:sp>
      </p:grpSp>
      <p:sp>
        <p:nvSpPr>
          <p:cNvPr id="26" name="TextBox 25">
            <a:extLst>
              <a:ext uri="{FF2B5EF4-FFF2-40B4-BE49-F238E27FC236}">
                <a16:creationId xmlns:a16="http://schemas.microsoft.com/office/drawing/2014/main" id="{3FAC2CCC-4D65-2006-C1B5-93840015665C}"/>
              </a:ext>
            </a:extLst>
          </p:cNvPr>
          <p:cNvSpPr txBox="1"/>
          <p:nvPr/>
        </p:nvSpPr>
        <p:spPr>
          <a:xfrm>
            <a:off x="3602778" y="6150114"/>
            <a:ext cx="3665812" cy="707886"/>
          </a:xfrm>
          <a:prstGeom prst="rect">
            <a:avLst/>
          </a:prstGeom>
          <a:noFill/>
        </p:spPr>
        <p:txBody>
          <a:bodyPr wrap="none" rtlCol="0">
            <a:spAutoFit/>
          </a:bodyPr>
          <a:lstStyle/>
          <a:p>
            <a:r>
              <a:rPr lang="en-US" sz="4000" dirty="0">
                <a:solidFill>
                  <a:schemeClr val="bg1"/>
                </a:solidFill>
              </a:rPr>
              <a:t>Backup Snippet</a:t>
            </a:r>
          </a:p>
        </p:txBody>
      </p:sp>
      <p:grpSp>
        <p:nvGrpSpPr>
          <p:cNvPr id="2" name="Group 1">
            <a:extLst>
              <a:ext uri="{FF2B5EF4-FFF2-40B4-BE49-F238E27FC236}">
                <a16:creationId xmlns:a16="http://schemas.microsoft.com/office/drawing/2014/main" id="{A5CE1A40-0A03-AF30-25A3-BE63ECDB24AC}"/>
              </a:ext>
            </a:extLst>
          </p:cNvPr>
          <p:cNvGrpSpPr/>
          <p:nvPr/>
        </p:nvGrpSpPr>
        <p:grpSpPr>
          <a:xfrm>
            <a:off x="196733" y="939656"/>
            <a:ext cx="3873732" cy="5283490"/>
            <a:chOff x="5087387" y="801426"/>
            <a:chExt cx="3873732" cy="5283490"/>
          </a:xfrm>
        </p:grpSpPr>
        <p:sp>
          <p:nvSpPr>
            <p:cNvPr id="3" name="Rounded Rectangle 2">
              <a:extLst>
                <a:ext uri="{FF2B5EF4-FFF2-40B4-BE49-F238E27FC236}">
                  <a16:creationId xmlns:a16="http://schemas.microsoft.com/office/drawing/2014/main" id="{33359FAD-0C5B-FEC7-BAC4-EBD77B13ACAB}"/>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 name="TextBox 3">
              <a:extLst>
                <a:ext uri="{FF2B5EF4-FFF2-40B4-BE49-F238E27FC236}">
                  <a16:creationId xmlns:a16="http://schemas.microsoft.com/office/drawing/2014/main" id="{59B14659-1A39-E2B6-5EAE-70CBB0408D4A}"/>
                </a:ext>
              </a:extLst>
            </p:cNvPr>
            <p:cNvSpPr txBox="1"/>
            <p:nvPr/>
          </p:nvSpPr>
          <p:spPr>
            <a:xfrm>
              <a:off x="5685903" y="1557150"/>
              <a:ext cx="2676698" cy="584775"/>
            </a:xfrm>
            <a:prstGeom prst="rect">
              <a:avLst/>
            </a:prstGeom>
            <a:no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dirty="0"/>
            </a:p>
          </p:txBody>
        </p:sp>
        <p:sp>
          <p:nvSpPr>
            <p:cNvPr id="5" name="TextBox 4">
              <a:extLst>
                <a:ext uri="{FF2B5EF4-FFF2-40B4-BE49-F238E27FC236}">
                  <a16:creationId xmlns:a16="http://schemas.microsoft.com/office/drawing/2014/main" id="{18BCBE9A-1D03-2E3E-5B81-CA4C60BC264E}"/>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dirty="0">
                  <a:solidFill>
                    <a:srgbClr val="000000"/>
                  </a:solidFill>
                  <a:effectLst/>
                  <a:latin typeface="Avenir Next" panose="020B0503020202020204" pitchFamily="34" charset="0"/>
                </a:rPr>
                <a:t>Medical </a:t>
              </a:r>
              <a:r>
                <a:rPr lang="en-IN" sz="2400" dirty="0">
                  <a:solidFill>
                    <a:srgbClr val="000000"/>
                  </a:solidFill>
                  <a:latin typeface="Avenir Next" panose="020B0503020202020204" pitchFamily="34" charset="0"/>
                </a:rPr>
                <a:t>professionals </a:t>
              </a:r>
              <a:r>
                <a:rPr lang="en-IN" sz="2400" b="0" i="0" u="none" strike="noStrike" dirty="0">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dirty="0">
                <a:latin typeface="Avenir Next" panose="020B0503020202020204" pitchFamily="34" charset="0"/>
              </a:endParaRPr>
            </a:p>
            <a:p>
              <a:pPr algn="ctr"/>
              <a:endParaRPr lang="en-US" sz="2400" dirty="0"/>
            </a:p>
          </p:txBody>
        </p:sp>
      </p:grpSp>
      <p:grpSp>
        <p:nvGrpSpPr>
          <p:cNvPr id="6" name="Group 5">
            <a:extLst>
              <a:ext uri="{FF2B5EF4-FFF2-40B4-BE49-F238E27FC236}">
                <a16:creationId xmlns:a16="http://schemas.microsoft.com/office/drawing/2014/main" id="{1A13CB2E-628F-AFBE-39C4-413520EFB372}"/>
              </a:ext>
            </a:extLst>
          </p:cNvPr>
          <p:cNvGrpSpPr/>
          <p:nvPr/>
        </p:nvGrpSpPr>
        <p:grpSpPr>
          <a:xfrm>
            <a:off x="8392082" y="939656"/>
            <a:ext cx="3723718" cy="5283490"/>
            <a:chOff x="4416027" y="787255"/>
            <a:chExt cx="3723718" cy="5283490"/>
          </a:xfrm>
          <a:solidFill>
            <a:srgbClr val="F3E8B6"/>
          </a:solidFill>
        </p:grpSpPr>
        <p:sp>
          <p:nvSpPr>
            <p:cNvPr id="7" name="Rounded Rectangle 6">
              <a:extLst>
                <a:ext uri="{FF2B5EF4-FFF2-40B4-BE49-F238E27FC236}">
                  <a16:creationId xmlns:a16="http://schemas.microsoft.com/office/drawing/2014/main" id="{9B52B7F5-3749-F22B-1619-7CEC5E192A15}"/>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TextBox 7">
              <a:extLst>
                <a:ext uri="{FF2B5EF4-FFF2-40B4-BE49-F238E27FC236}">
                  <a16:creationId xmlns:a16="http://schemas.microsoft.com/office/drawing/2014/main" id="{223DE456-A6CD-0C20-CD7F-4D383E0DBACD}"/>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9" name="TextBox 8">
              <a:extLst>
                <a:ext uri="{FF2B5EF4-FFF2-40B4-BE49-F238E27FC236}">
                  <a16:creationId xmlns:a16="http://schemas.microsoft.com/office/drawing/2014/main" id="{45321752-8D91-4087-C0FD-C051A8AB9A6E}"/>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2798025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97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92716"/>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Freeform 9"/>
          <p:cNvSpPr/>
          <p:nvPr/>
        </p:nvSpPr>
        <p:spPr>
          <a:xfrm>
            <a:off x="8980963" y="1239202"/>
            <a:ext cx="2327150" cy="2734960"/>
          </a:xfrm>
          <a:custGeom>
            <a:avLst/>
            <a:gdLst/>
            <a:ahLst/>
            <a:cxnLst/>
            <a:rect l="l" t="t" r="r" b="b"/>
            <a:pathLst>
              <a:path w="3490725" h="4102440">
                <a:moveTo>
                  <a:pt x="0" y="0"/>
                </a:moveTo>
                <a:lnTo>
                  <a:pt x="3490725" y="0"/>
                </a:lnTo>
                <a:lnTo>
                  <a:pt x="3490725" y="4102440"/>
                </a:lnTo>
                <a:lnTo>
                  <a:pt x="0" y="4102440"/>
                </a:lnTo>
                <a:lnTo>
                  <a:pt x="0" y="0"/>
                </a:lnTo>
                <a:close/>
              </a:path>
            </a:pathLst>
          </a:custGeom>
          <a:blipFill>
            <a:blip r:embed="rId2"/>
            <a:stretch>
              <a:fillRect l="-13034" t="-4432" r="-16589" b="-5864"/>
            </a:stretch>
          </a:blipFill>
        </p:spPr>
        <p:txBody>
          <a:bodyPr/>
          <a:lstStyle/>
          <a:p>
            <a:endParaRPr lang="en-US" sz="1200"/>
          </a:p>
        </p:txBody>
      </p:sp>
      <p:sp>
        <p:nvSpPr>
          <p:cNvPr id="10" name="Freeform 10"/>
          <p:cNvSpPr/>
          <p:nvPr/>
        </p:nvSpPr>
        <p:spPr>
          <a:xfrm rot="-3878630">
            <a:off x="2894884" y="980822"/>
            <a:ext cx="1356361" cy="1111750"/>
          </a:xfrm>
          <a:custGeom>
            <a:avLst/>
            <a:gdLst/>
            <a:ahLst/>
            <a:cxnLst/>
            <a:rect l="l" t="t" r="r" b="b"/>
            <a:pathLst>
              <a:path w="2034541" h="1667625">
                <a:moveTo>
                  <a:pt x="0" y="0"/>
                </a:moveTo>
                <a:lnTo>
                  <a:pt x="2034541" y="0"/>
                </a:lnTo>
                <a:lnTo>
                  <a:pt x="2034541"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1" name="Freeform 11"/>
          <p:cNvSpPr/>
          <p:nvPr/>
        </p:nvSpPr>
        <p:spPr>
          <a:xfrm>
            <a:off x="8479452" y="4311384"/>
            <a:ext cx="2828661" cy="1787989"/>
          </a:xfrm>
          <a:custGeom>
            <a:avLst/>
            <a:gdLst/>
            <a:ahLst/>
            <a:cxnLst/>
            <a:rect l="l" t="t" r="r" b="b"/>
            <a:pathLst>
              <a:path w="4242992" h="2681983">
                <a:moveTo>
                  <a:pt x="0" y="0"/>
                </a:moveTo>
                <a:lnTo>
                  <a:pt x="4242991" y="0"/>
                </a:lnTo>
                <a:lnTo>
                  <a:pt x="4242991" y="2681983"/>
                </a:lnTo>
                <a:lnTo>
                  <a:pt x="0" y="2681983"/>
                </a:lnTo>
                <a:lnTo>
                  <a:pt x="0" y="0"/>
                </a:lnTo>
                <a:close/>
              </a:path>
            </a:pathLst>
          </a:custGeom>
          <a:blipFill>
            <a:blip r:embed="rId5"/>
            <a:stretch>
              <a:fillRect l="-7004" t="-21252" r="-5503" b="-23396"/>
            </a:stretch>
          </a:blipFill>
        </p:spPr>
        <p:txBody>
          <a:bodyPr/>
          <a:lstStyle/>
          <a:p>
            <a:endParaRPr lang="en-US" sz="1200"/>
          </a:p>
        </p:txBody>
      </p:sp>
      <p:sp>
        <p:nvSpPr>
          <p:cNvPr id="12" name="TextBox 12"/>
          <p:cNvSpPr txBox="1"/>
          <p:nvPr/>
        </p:nvSpPr>
        <p:spPr>
          <a:xfrm>
            <a:off x="3412058" y="2079145"/>
            <a:ext cx="5583001" cy="2405338"/>
          </a:xfrm>
          <a:prstGeom prst="rect">
            <a:avLst/>
          </a:prstGeom>
        </p:spPr>
        <p:txBody>
          <a:bodyPr lIns="0" tIns="0" rIns="0" bIns="0" rtlCol="0" anchor="t">
            <a:spAutoFit/>
          </a:bodyPr>
          <a:lstStyle/>
          <a:p>
            <a:pPr algn="ctr">
              <a:lnSpc>
                <a:spcPts val="9306"/>
              </a:lnSpc>
            </a:pPr>
            <a:r>
              <a:rPr lang="en-US" sz="9400">
                <a:solidFill>
                  <a:srgbClr val="261310"/>
                </a:solidFill>
                <a:latin typeface="Grand Cru S Bold"/>
              </a:rPr>
              <a:t>Thank</a:t>
            </a:r>
          </a:p>
          <a:p>
            <a:pPr algn="ctr">
              <a:lnSpc>
                <a:spcPts val="9306"/>
              </a:lnSpc>
            </a:pPr>
            <a:r>
              <a:rPr lang="en-US" sz="9400">
                <a:solidFill>
                  <a:srgbClr val="261310"/>
                </a:solidFill>
                <a:latin typeface="Grand Cru S Bold"/>
              </a:rPr>
              <a:t>you!</a:t>
            </a:r>
          </a:p>
        </p:txBody>
      </p:sp>
      <p:sp>
        <p:nvSpPr>
          <p:cNvPr id="13" name="Freeform 13"/>
          <p:cNvSpPr/>
          <p:nvPr/>
        </p:nvSpPr>
        <p:spPr>
          <a:xfrm>
            <a:off x="987921" y="1239202"/>
            <a:ext cx="2335236" cy="4544646"/>
          </a:xfrm>
          <a:custGeom>
            <a:avLst/>
            <a:gdLst/>
            <a:ahLst/>
            <a:cxnLst/>
            <a:rect l="l" t="t" r="r" b="b"/>
            <a:pathLst>
              <a:path w="3502854" h="6816969">
                <a:moveTo>
                  <a:pt x="0" y="0"/>
                </a:moveTo>
                <a:lnTo>
                  <a:pt x="3502854" y="0"/>
                </a:lnTo>
                <a:lnTo>
                  <a:pt x="3502854" y="6816969"/>
                </a:lnTo>
                <a:lnTo>
                  <a:pt x="0" y="68169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4" name="Freeform 14"/>
          <p:cNvSpPr/>
          <p:nvPr/>
        </p:nvSpPr>
        <p:spPr>
          <a:xfrm rot="-9025787">
            <a:off x="6797325" y="973455"/>
            <a:ext cx="1981958" cy="975436"/>
          </a:xfrm>
          <a:custGeom>
            <a:avLst/>
            <a:gdLst/>
            <a:ahLst/>
            <a:cxnLst/>
            <a:rect l="l" t="t" r="r" b="b"/>
            <a:pathLst>
              <a:path w="2972937" h="1463154">
                <a:moveTo>
                  <a:pt x="0" y="0"/>
                </a:moveTo>
                <a:lnTo>
                  <a:pt x="2972937" y="0"/>
                </a:lnTo>
                <a:lnTo>
                  <a:pt x="2972937" y="1463153"/>
                </a:lnTo>
                <a:lnTo>
                  <a:pt x="0" y="1463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TextBox 15"/>
          <p:cNvSpPr txBox="1"/>
          <p:nvPr/>
        </p:nvSpPr>
        <p:spPr>
          <a:xfrm>
            <a:off x="3634782" y="4619780"/>
            <a:ext cx="5137553" cy="337015"/>
          </a:xfrm>
          <a:prstGeom prst="rect">
            <a:avLst/>
          </a:prstGeom>
        </p:spPr>
        <p:txBody>
          <a:bodyPr lIns="0" tIns="0" rIns="0" bIns="0" rtlCol="0" anchor="t">
            <a:spAutoFit/>
          </a:bodyPr>
          <a:lstStyle/>
          <a:p>
            <a:pPr algn="ctr">
              <a:lnSpc>
                <a:spcPts val="2800"/>
              </a:lnSpc>
              <a:spcBef>
                <a:spcPct val="0"/>
              </a:spcBef>
            </a:pPr>
            <a:r>
              <a:rPr lang="en-US" sz="2000">
                <a:solidFill>
                  <a:srgbClr val="261310"/>
                </a:solidFill>
                <a:latin typeface="Glacial Indifference Bold"/>
              </a:rPr>
              <a:t>Do you have any questions?</a:t>
            </a:r>
          </a:p>
        </p:txBody>
      </p:sp>
      <p:sp>
        <p:nvSpPr>
          <p:cNvPr id="16" name="TextBox 16"/>
          <p:cNvSpPr txBox="1"/>
          <p:nvPr/>
        </p:nvSpPr>
        <p:spPr>
          <a:xfrm>
            <a:off x="4365815" y="5173628"/>
            <a:ext cx="3675487" cy="276679"/>
          </a:xfrm>
          <a:prstGeom prst="rect">
            <a:avLst/>
          </a:prstGeom>
        </p:spPr>
        <p:txBody>
          <a:bodyPr lIns="0" tIns="0" rIns="0" bIns="0" rtlCol="0" anchor="t">
            <a:spAutoFit/>
          </a:bodyPr>
          <a:lstStyle/>
          <a:p>
            <a:pPr algn="ctr">
              <a:lnSpc>
                <a:spcPts val="2295"/>
              </a:lnSpc>
              <a:spcBef>
                <a:spcPct val="0"/>
              </a:spcBef>
            </a:pPr>
            <a:r>
              <a:rPr lang="en-US" sz="1639">
                <a:solidFill>
                  <a:srgbClr val="FFFCF3"/>
                </a:solidFill>
                <a:latin typeface="Glacial Indifference Bold"/>
              </a:rPr>
              <a:t>www.reallygreatsite.com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268400" y="1890305"/>
            <a:ext cx="2654300" cy="3594100"/>
          </a:xfrm>
          <a:prstGeom prst="rect">
            <a:avLst/>
          </a:prstGeom>
          <a:effectLst>
            <a:outerShdw blurRad="393700" dist="254000" dir="8880000" sx="99000" sy="99000" algn="ctr" rotWithShape="0">
              <a:schemeClr val="bg1">
                <a:lumMod val="85000"/>
                <a:alpha val="26987"/>
              </a:schemeClr>
            </a:outerShdw>
          </a:effectLst>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stretch>
            <a:fillRect/>
          </a:stretch>
        </p:blipFill>
        <p:spPr>
          <a:xfrm>
            <a:off x="4295267" y="2571528"/>
            <a:ext cx="1648112" cy="2231654"/>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4"/>
          <a:stretch>
            <a:fillRect/>
          </a:stretch>
        </p:blipFill>
        <p:spPr>
          <a:xfrm>
            <a:off x="6316462" y="2571528"/>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87000"/>
                    </a14:imgEffect>
                  </a14:imgLayer>
                </a14:imgProps>
              </a:ext>
            </a:extLst>
          </a:blip>
          <a:srcRect/>
          <a:stretch/>
        </p:blipFill>
        <p:spPr>
          <a:xfrm>
            <a:off x="8337656" y="2571528"/>
            <a:ext cx="1648112" cy="2231654"/>
          </a:xfrm>
          <a:prstGeom prst="rect">
            <a:avLst/>
          </a:prstGeom>
        </p:spPr>
      </p:pic>
      <p:grpSp>
        <p:nvGrpSpPr>
          <p:cNvPr id="22" name="Group 21">
            <a:extLst>
              <a:ext uri="{FF2B5EF4-FFF2-40B4-BE49-F238E27FC236}">
                <a16:creationId xmlns:a16="http://schemas.microsoft.com/office/drawing/2014/main" id="{286EEA31-6AA6-E050-597D-C7472D4E7EF3}"/>
              </a:ext>
            </a:extLst>
          </p:cNvPr>
          <p:cNvGrpSpPr/>
          <p:nvPr/>
        </p:nvGrpSpPr>
        <p:grpSpPr>
          <a:xfrm>
            <a:off x="5486599" y="6267228"/>
            <a:ext cx="1208822" cy="223614"/>
            <a:chOff x="5486599" y="6267228"/>
            <a:chExt cx="1208822" cy="223614"/>
          </a:xfrm>
        </p:grpSpPr>
        <p:sp>
          <p:nvSpPr>
            <p:cNvPr id="18" name="Freeform 17">
              <a:extLst>
                <a:ext uri="{FF2B5EF4-FFF2-40B4-BE49-F238E27FC236}">
                  <a16:creationId xmlns:a16="http://schemas.microsoft.com/office/drawing/2014/main" id="{E1BF28E9-D854-6538-95AA-BE72235E1766}"/>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303EEE4F-38DB-A431-7AB1-38E081D3C44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0CFFD956-A2E6-74D7-3B63-06A7DFF8A207}"/>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8DE52266-5FA6-A0E5-9E1E-AC0E080F2A45}"/>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3" name="Oval 22">
            <a:extLst>
              <a:ext uri="{FF2B5EF4-FFF2-40B4-BE49-F238E27FC236}">
                <a16:creationId xmlns:a16="http://schemas.microsoft.com/office/drawing/2014/main" id="{B8481F4B-2EAA-5B32-983E-47C3DB03BA9B}"/>
              </a:ext>
            </a:extLst>
          </p:cNvPr>
          <p:cNvSpPr/>
          <p:nvPr/>
        </p:nvSpPr>
        <p:spPr>
          <a:xfrm>
            <a:off x="5502275" y="6286499"/>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430414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246113" y="268587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3000"/>
                    </a14:imgEffect>
                  </a14:imgLayer>
                </a14:imgProps>
              </a:ext>
            </a:extLst>
          </a:blip>
          <a:stretch>
            <a:fillRect/>
          </a:stretch>
        </p:blipFill>
        <p:spPr>
          <a:xfrm>
            <a:off x="3275055" y="2005471"/>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5"/>
          <a:stretch>
            <a:fillRect/>
          </a:stretch>
        </p:blipFill>
        <p:spPr>
          <a:xfrm>
            <a:off x="6308969" y="268604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6"/>
          <a:srcRect/>
          <a:stretch/>
        </p:blipFill>
        <p:spPr>
          <a:xfrm>
            <a:off x="8337656" y="2685871"/>
            <a:ext cx="1648368" cy="2232000"/>
          </a:xfrm>
          <a:prstGeom prst="rect">
            <a:avLst/>
          </a:prstGeom>
        </p:spPr>
      </p:pic>
      <p:grpSp>
        <p:nvGrpSpPr>
          <p:cNvPr id="18" name="Group 17">
            <a:extLst>
              <a:ext uri="{FF2B5EF4-FFF2-40B4-BE49-F238E27FC236}">
                <a16:creationId xmlns:a16="http://schemas.microsoft.com/office/drawing/2014/main" id="{6F7E1660-610A-303A-83DF-492E5941B864}"/>
              </a:ext>
            </a:extLst>
          </p:cNvPr>
          <p:cNvGrpSpPr/>
          <p:nvPr/>
        </p:nvGrpSpPr>
        <p:grpSpPr>
          <a:xfrm>
            <a:off x="5486599" y="6267228"/>
            <a:ext cx="1208822" cy="223614"/>
            <a:chOff x="5486599" y="6267228"/>
            <a:chExt cx="1208822" cy="223614"/>
          </a:xfrm>
        </p:grpSpPr>
        <p:sp>
          <p:nvSpPr>
            <p:cNvPr id="93" name="Freeform 92">
              <a:extLst>
                <a:ext uri="{FF2B5EF4-FFF2-40B4-BE49-F238E27FC236}">
                  <a16:creationId xmlns:a16="http://schemas.microsoft.com/office/drawing/2014/main" id="{F550A114-6A73-077E-5C79-3F317420A934}"/>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8" name="Freeform 137">
              <a:extLst>
                <a:ext uri="{FF2B5EF4-FFF2-40B4-BE49-F238E27FC236}">
                  <a16:creationId xmlns:a16="http://schemas.microsoft.com/office/drawing/2014/main" id="{AE3289DC-00C9-94E2-3A53-D5DC3E581FFC}"/>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a16="http://schemas.microsoft.com/office/drawing/2014/main" id="{1E441F47-FAC2-B726-7DF6-A1EA780EBD09}"/>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7A27CFD6-F503-B074-8FEB-F08DF23300C7}"/>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9" name="Oval 18">
            <a:extLst>
              <a:ext uri="{FF2B5EF4-FFF2-40B4-BE49-F238E27FC236}">
                <a16:creationId xmlns:a16="http://schemas.microsoft.com/office/drawing/2014/main" id="{4D733DCF-B2F4-5DA9-5329-7E311CDDDD61}"/>
              </a:ext>
            </a:extLst>
          </p:cNvPr>
          <p:cNvSpPr/>
          <p:nvPr/>
        </p:nvSpPr>
        <p:spPr>
          <a:xfrm>
            <a:off x="5829300" y="6283324"/>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62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246113" y="2734266"/>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stretch>
            <a:fillRect/>
          </a:stretch>
        </p:blipFill>
        <p:spPr>
          <a:xfrm>
            <a:off x="3274970" y="2734266"/>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3000"/>
                    </a14:imgEffect>
                  </a14:imgLayer>
                </a14:imgProps>
              </a:ext>
            </a:extLst>
          </a:blip>
          <a:stretch>
            <a:fillRect/>
          </a:stretch>
        </p:blipFill>
        <p:spPr>
          <a:xfrm>
            <a:off x="5303827" y="2053866"/>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6"/>
          <a:srcRect/>
          <a:stretch/>
        </p:blipFill>
        <p:spPr>
          <a:xfrm>
            <a:off x="8337656" y="2734266"/>
            <a:ext cx="1648368" cy="2232000"/>
          </a:xfrm>
          <a:prstGeom prst="rect">
            <a:avLst/>
          </a:prstGeom>
        </p:spPr>
      </p:pic>
      <p:grpSp>
        <p:nvGrpSpPr>
          <p:cNvPr id="21" name="Group 20">
            <a:extLst>
              <a:ext uri="{FF2B5EF4-FFF2-40B4-BE49-F238E27FC236}">
                <a16:creationId xmlns:a16="http://schemas.microsoft.com/office/drawing/2014/main" id="{889E73AC-004C-5AE8-C77A-15EC1AC38A42}"/>
              </a:ext>
            </a:extLst>
          </p:cNvPr>
          <p:cNvGrpSpPr/>
          <p:nvPr/>
        </p:nvGrpSpPr>
        <p:grpSpPr>
          <a:xfrm>
            <a:off x="5486599" y="6267228"/>
            <a:ext cx="1208822" cy="223614"/>
            <a:chOff x="5486599" y="6267228"/>
            <a:chExt cx="1208822" cy="223614"/>
          </a:xfrm>
        </p:grpSpPr>
        <p:sp>
          <p:nvSpPr>
            <p:cNvPr id="13" name="Freeform 12">
              <a:extLst>
                <a:ext uri="{FF2B5EF4-FFF2-40B4-BE49-F238E27FC236}">
                  <a16:creationId xmlns:a16="http://schemas.microsoft.com/office/drawing/2014/main" id="{7594AF00-D6FD-63E3-4549-CE0BF22E941D}"/>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97B191C7-5083-7D47-799C-D3D1B9A2D13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AB5CFD24-DA47-81AC-BDF2-2173DC98C711}"/>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C389B7F2-4462-1D0B-3C90-CF4732C7596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Oval 21">
            <a:extLst>
              <a:ext uri="{FF2B5EF4-FFF2-40B4-BE49-F238E27FC236}">
                <a16:creationId xmlns:a16="http://schemas.microsoft.com/office/drawing/2014/main" id="{864CD7A2-BABD-19C7-876D-43AB045D0F70}"/>
              </a:ext>
            </a:extLst>
          </p:cNvPr>
          <p:cNvSpPr/>
          <p:nvPr/>
        </p:nvSpPr>
        <p:spPr>
          <a:xfrm>
            <a:off x="6159500" y="6283324"/>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845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6"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774433" y="259411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stretch>
            <a:fillRect/>
          </a:stretch>
        </p:blipFill>
        <p:spPr>
          <a:xfrm>
            <a:off x="3914846" y="2594111"/>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4"/>
          <a:stretch>
            <a:fillRect/>
          </a:stretch>
        </p:blipFill>
        <p:spPr>
          <a:xfrm>
            <a:off x="6055259" y="259428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69000"/>
                    </a14:imgEffect>
                  </a14:imgLayer>
                </a14:imgProps>
              </a:ext>
            </a:extLst>
          </a:blip>
          <a:srcRect/>
          <a:stretch/>
        </p:blipFill>
        <p:spPr>
          <a:xfrm>
            <a:off x="8195416" y="1913711"/>
            <a:ext cx="2653341" cy="3592800"/>
          </a:xfrm>
          <a:prstGeom prst="rect">
            <a:avLst/>
          </a:prstGeom>
          <a:effectLst>
            <a:glow>
              <a:schemeClr val="accent1">
                <a:alpha val="40000"/>
              </a:schemeClr>
            </a:glow>
            <a:outerShdw blurRad="401865" dist="262301" dir="8880000" sx="99000" sy="99000" algn="t" rotWithShape="0">
              <a:schemeClr val="bg1">
                <a:lumMod val="85000"/>
                <a:alpha val="62000"/>
              </a:schemeClr>
            </a:outerShdw>
            <a:softEdge rad="0"/>
          </a:effectLst>
        </p:spPr>
      </p:pic>
      <p:grpSp>
        <p:nvGrpSpPr>
          <p:cNvPr id="21" name="Group 20">
            <a:extLst>
              <a:ext uri="{FF2B5EF4-FFF2-40B4-BE49-F238E27FC236}">
                <a16:creationId xmlns:a16="http://schemas.microsoft.com/office/drawing/2014/main" id="{889E73AC-004C-5AE8-C77A-15EC1AC38A42}"/>
              </a:ext>
            </a:extLst>
          </p:cNvPr>
          <p:cNvGrpSpPr/>
          <p:nvPr/>
        </p:nvGrpSpPr>
        <p:grpSpPr>
          <a:xfrm>
            <a:off x="5486599" y="6267228"/>
            <a:ext cx="1208822" cy="223614"/>
            <a:chOff x="5486599" y="6267228"/>
            <a:chExt cx="1208822" cy="223614"/>
          </a:xfrm>
        </p:grpSpPr>
        <p:sp>
          <p:nvSpPr>
            <p:cNvPr id="13" name="Freeform 12">
              <a:extLst>
                <a:ext uri="{FF2B5EF4-FFF2-40B4-BE49-F238E27FC236}">
                  <a16:creationId xmlns:a16="http://schemas.microsoft.com/office/drawing/2014/main" id="{7594AF00-D6FD-63E3-4549-CE0BF22E941D}"/>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97B191C7-5083-7D47-799C-D3D1B9A2D13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AB5CFD24-DA47-81AC-BDF2-2173DC98C711}"/>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C389B7F2-4462-1D0B-3C90-CF4732C7596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Oval 21">
            <a:extLst>
              <a:ext uri="{FF2B5EF4-FFF2-40B4-BE49-F238E27FC236}">
                <a16:creationId xmlns:a16="http://schemas.microsoft.com/office/drawing/2014/main" id="{864CD7A2-BABD-19C7-876D-43AB045D0F70}"/>
              </a:ext>
            </a:extLst>
          </p:cNvPr>
          <p:cNvSpPr/>
          <p:nvPr/>
        </p:nvSpPr>
        <p:spPr>
          <a:xfrm>
            <a:off x="6489700" y="6286499"/>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a:extLst>
              <a:ext uri="{FF2B5EF4-FFF2-40B4-BE49-F238E27FC236}">
                <a16:creationId xmlns:a16="http://schemas.microsoft.com/office/drawing/2014/main" id="{36391CE5-94A9-C34C-2F7B-CA7866B7F73E}"/>
              </a:ext>
            </a:extLst>
          </p:cNvPr>
          <p:cNvSpPr/>
          <p:nvPr/>
        </p:nvSpPr>
        <p:spPr>
          <a:xfrm rot="21584110">
            <a:off x="16086" y="7604596"/>
            <a:ext cx="12192000" cy="6988629"/>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nvGrpSpPr>
          <p:cNvPr id="60" name="Group 59">
            <a:extLst>
              <a:ext uri="{FF2B5EF4-FFF2-40B4-BE49-F238E27FC236}">
                <a16:creationId xmlns:a16="http://schemas.microsoft.com/office/drawing/2014/main" id="{237F93D5-C1BD-3D35-A518-9A07A8785641}"/>
              </a:ext>
            </a:extLst>
          </p:cNvPr>
          <p:cNvGrpSpPr/>
          <p:nvPr/>
        </p:nvGrpSpPr>
        <p:grpSpPr>
          <a:xfrm>
            <a:off x="15421591" y="0"/>
            <a:ext cx="10744500" cy="6858000"/>
            <a:chOff x="1630380" y="0"/>
            <a:chExt cx="10744500" cy="6858000"/>
          </a:xfrm>
        </p:grpSpPr>
        <p:grpSp>
          <p:nvGrpSpPr>
            <p:cNvPr id="61" name="Group 60">
              <a:extLst>
                <a:ext uri="{FF2B5EF4-FFF2-40B4-BE49-F238E27FC236}">
                  <a16:creationId xmlns:a16="http://schemas.microsoft.com/office/drawing/2014/main" id="{D90F6B25-2822-CB63-1CAE-03755E183C2E}"/>
                </a:ext>
              </a:extLst>
            </p:cNvPr>
            <p:cNvGrpSpPr/>
            <p:nvPr/>
          </p:nvGrpSpPr>
          <p:grpSpPr>
            <a:xfrm>
              <a:off x="1630380" y="0"/>
              <a:ext cx="10744500" cy="6858000"/>
              <a:chOff x="1668480" y="0"/>
              <a:chExt cx="10744500" cy="6858000"/>
            </a:xfrm>
          </p:grpSpPr>
          <p:sp>
            <p:nvSpPr>
              <p:cNvPr id="63" name="Rectangle 62">
                <a:extLst>
                  <a:ext uri="{FF2B5EF4-FFF2-40B4-BE49-F238E27FC236}">
                    <a16:creationId xmlns:a16="http://schemas.microsoft.com/office/drawing/2014/main" id="{D3DF8BB9-6216-AAB6-4464-EF82AEDD328A}"/>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63">
                <a:extLst>
                  <a:ext uri="{FF2B5EF4-FFF2-40B4-BE49-F238E27FC236}">
                    <a16:creationId xmlns:a16="http://schemas.microsoft.com/office/drawing/2014/main" id="{F7AF444B-3B25-E740-FA4A-FD69DC59627B}"/>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1FDE2269-ED55-E8E2-FEE5-E52DFA00DAB2}"/>
                  </a:ext>
                </a:extLst>
              </p:cNvPr>
              <p:cNvGrpSpPr/>
              <p:nvPr/>
            </p:nvGrpSpPr>
            <p:grpSpPr>
              <a:xfrm>
                <a:off x="3246241" y="1439556"/>
                <a:ext cx="3557155" cy="3978889"/>
                <a:chOff x="2945375" y="1215514"/>
                <a:chExt cx="3557155" cy="3978889"/>
              </a:xfrm>
            </p:grpSpPr>
            <p:sp>
              <p:nvSpPr>
                <p:cNvPr id="67" name="TextBox 66">
                  <a:extLst>
                    <a:ext uri="{FF2B5EF4-FFF2-40B4-BE49-F238E27FC236}">
                      <a16:creationId xmlns:a16="http://schemas.microsoft.com/office/drawing/2014/main" id="{7256340B-6264-5BE3-FCF6-97F5FF2E1F8E}"/>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68" name="TextBox 67">
                  <a:extLst>
                    <a:ext uri="{FF2B5EF4-FFF2-40B4-BE49-F238E27FC236}">
                      <a16:creationId xmlns:a16="http://schemas.microsoft.com/office/drawing/2014/main" id="{E2740B45-42B5-7BDE-8D39-444C839A85E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66" name="TextBox 65">
                <a:extLst>
                  <a:ext uri="{FF2B5EF4-FFF2-40B4-BE49-F238E27FC236}">
                    <a16:creationId xmlns:a16="http://schemas.microsoft.com/office/drawing/2014/main" id="{06C68BCD-7B73-3891-BDDE-473B9D2762B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62" name="TextBox 61">
              <a:extLst>
                <a:ext uri="{FF2B5EF4-FFF2-40B4-BE49-F238E27FC236}">
                  <a16:creationId xmlns:a16="http://schemas.microsoft.com/office/drawing/2014/main" id="{D18675B9-AEDD-6A98-13A1-D4629A7B7004}"/>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69" name="Group 68">
            <a:extLst>
              <a:ext uri="{FF2B5EF4-FFF2-40B4-BE49-F238E27FC236}">
                <a16:creationId xmlns:a16="http://schemas.microsoft.com/office/drawing/2014/main" id="{17B67B57-D404-41AB-C330-155B5F44C122}"/>
              </a:ext>
            </a:extLst>
          </p:cNvPr>
          <p:cNvGrpSpPr/>
          <p:nvPr/>
        </p:nvGrpSpPr>
        <p:grpSpPr>
          <a:xfrm>
            <a:off x="16369656" y="0"/>
            <a:ext cx="10706400" cy="6858000"/>
            <a:chOff x="2807045" y="0"/>
            <a:chExt cx="10706400" cy="6858000"/>
          </a:xfrm>
        </p:grpSpPr>
        <p:grpSp>
          <p:nvGrpSpPr>
            <p:cNvPr id="70" name="Group 69">
              <a:extLst>
                <a:ext uri="{FF2B5EF4-FFF2-40B4-BE49-F238E27FC236}">
                  <a16:creationId xmlns:a16="http://schemas.microsoft.com/office/drawing/2014/main" id="{879612F1-84B0-4744-0E45-5FD83E24DE8A}"/>
                </a:ext>
              </a:extLst>
            </p:cNvPr>
            <p:cNvGrpSpPr/>
            <p:nvPr/>
          </p:nvGrpSpPr>
          <p:grpSpPr>
            <a:xfrm>
              <a:off x="2807045" y="0"/>
              <a:ext cx="10706400" cy="6858000"/>
              <a:chOff x="9390735" y="0"/>
              <a:chExt cx="10706400" cy="6858000"/>
            </a:xfrm>
          </p:grpSpPr>
          <p:grpSp>
            <p:nvGrpSpPr>
              <p:cNvPr id="72" name="Group 71">
                <a:extLst>
                  <a:ext uri="{FF2B5EF4-FFF2-40B4-BE49-F238E27FC236}">
                    <a16:creationId xmlns:a16="http://schemas.microsoft.com/office/drawing/2014/main" id="{7719553B-AE6D-D789-ED08-7C10AC12F26E}"/>
                  </a:ext>
                </a:extLst>
              </p:cNvPr>
              <p:cNvGrpSpPr/>
              <p:nvPr/>
            </p:nvGrpSpPr>
            <p:grpSpPr>
              <a:xfrm>
                <a:off x="9390735" y="0"/>
                <a:ext cx="10706400" cy="6858000"/>
                <a:chOff x="1485600" y="0"/>
                <a:chExt cx="10706400" cy="6858000"/>
              </a:xfrm>
            </p:grpSpPr>
            <p:grpSp>
              <p:nvGrpSpPr>
                <p:cNvPr id="74" name="Group 73">
                  <a:extLst>
                    <a:ext uri="{FF2B5EF4-FFF2-40B4-BE49-F238E27FC236}">
                      <a16:creationId xmlns:a16="http://schemas.microsoft.com/office/drawing/2014/main" id="{F552482D-57A3-E2DC-7DF4-A735092CF52B}"/>
                    </a:ext>
                  </a:extLst>
                </p:cNvPr>
                <p:cNvGrpSpPr/>
                <p:nvPr/>
              </p:nvGrpSpPr>
              <p:grpSpPr>
                <a:xfrm>
                  <a:off x="1485600" y="0"/>
                  <a:ext cx="10706400" cy="6858000"/>
                  <a:chOff x="1548880" y="0"/>
                  <a:chExt cx="11476240" cy="6858000"/>
                </a:xfrm>
                <a:solidFill>
                  <a:srgbClr val="F9C46F"/>
                </a:solidFill>
              </p:grpSpPr>
              <p:sp>
                <p:nvSpPr>
                  <p:cNvPr id="79" name="Rectangle 78">
                    <a:extLst>
                      <a:ext uri="{FF2B5EF4-FFF2-40B4-BE49-F238E27FC236}">
                        <a16:creationId xmlns:a16="http://schemas.microsoft.com/office/drawing/2014/main" id="{6C92F030-74E9-0C3A-583B-7FC134F0A125}"/>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D448AD88-C7BC-EF20-4CD6-28F6DD48B26F}"/>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8B39018F-BB67-CB5D-03CF-675D9D034810}"/>
                    </a:ext>
                  </a:extLst>
                </p:cNvPr>
                <p:cNvGrpSpPr/>
                <p:nvPr/>
              </p:nvGrpSpPr>
              <p:grpSpPr>
                <a:xfrm>
                  <a:off x="2945375" y="1439556"/>
                  <a:ext cx="3557155" cy="3978889"/>
                  <a:chOff x="2945375" y="1215514"/>
                  <a:chExt cx="3557155" cy="3978889"/>
                </a:xfrm>
              </p:grpSpPr>
              <p:sp>
                <p:nvSpPr>
                  <p:cNvPr id="77" name="TextBox 76">
                    <a:extLst>
                      <a:ext uri="{FF2B5EF4-FFF2-40B4-BE49-F238E27FC236}">
                        <a16:creationId xmlns:a16="http://schemas.microsoft.com/office/drawing/2014/main" id="{0255B5EC-A1AF-2F26-9F31-28320E1C6B01}"/>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78" name="TextBox 77">
                    <a:extLst>
                      <a:ext uri="{FF2B5EF4-FFF2-40B4-BE49-F238E27FC236}">
                        <a16:creationId xmlns:a16="http://schemas.microsoft.com/office/drawing/2014/main" id="{43EF2CD4-4E8B-DC77-2488-CF48E9C7D0AB}"/>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73" name="TextBox 72">
                <a:extLst>
                  <a:ext uri="{FF2B5EF4-FFF2-40B4-BE49-F238E27FC236}">
                    <a16:creationId xmlns:a16="http://schemas.microsoft.com/office/drawing/2014/main" id="{DF2C2E8F-B096-42FD-9315-3EF57C503B78}"/>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1" name="TextBox 70">
              <a:extLst>
                <a:ext uri="{FF2B5EF4-FFF2-40B4-BE49-F238E27FC236}">
                  <a16:creationId xmlns:a16="http://schemas.microsoft.com/office/drawing/2014/main" id="{FD1E553B-B705-0716-7C76-AB877BE7479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1" name="Group 80">
            <a:extLst>
              <a:ext uri="{FF2B5EF4-FFF2-40B4-BE49-F238E27FC236}">
                <a16:creationId xmlns:a16="http://schemas.microsoft.com/office/drawing/2014/main" id="{4FFB4292-6563-FB20-48BF-45811FBF33E9}"/>
              </a:ext>
            </a:extLst>
          </p:cNvPr>
          <p:cNvGrpSpPr/>
          <p:nvPr/>
        </p:nvGrpSpPr>
        <p:grpSpPr>
          <a:xfrm>
            <a:off x="17313317" y="0"/>
            <a:ext cx="10706400" cy="6858000"/>
            <a:chOff x="5065156" y="0"/>
            <a:chExt cx="10706400" cy="6858000"/>
          </a:xfrm>
        </p:grpSpPr>
        <p:grpSp>
          <p:nvGrpSpPr>
            <p:cNvPr id="82" name="Group 81">
              <a:extLst>
                <a:ext uri="{FF2B5EF4-FFF2-40B4-BE49-F238E27FC236}">
                  <a16:creationId xmlns:a16="http://schemas.microsoft.com/office/drawing/2014/main" id="{1C1E050B-0C67-76B8-847F-B3C17EE857EF}"/>
                </a:ext>
              </a:extLst>
            </p:cNvPr>
            <p:cNvGrpSpPr/>
            <p:nvPr/>
          </p:nvGrpSpPr>
          <p:grpSpPr>
            <a:xfrm>
              <a:off x="5065156" y="0"/>
              <a:ext cx="10706400" cy="6858000"/>
              <a:chOff x="10113406" y="0"/>
              <a:chExt cx="10706400" cy="6858000"/>
            </a:xfrm>
          </p:grpSpPr>
          <p:grpSp>
            <p:nvGrpSpPr>
              <p:cNvPr id="84" name="Group 83">
                <a:extLst>
                  <a:ext uri="{FF2B5EF4-FFF2-40B4-BE49-F238E27FC236}">
                    <a16:creationId xmlns:a16="http://schemas.microsoft.com/office/drawing/2014/main" id="{D1278F27-60AE-3A1D-CAE0-EB67CF5F3C3C}"/>
                  </a:ext>
                </a:extLst>
              </p:cNvPr>
              <p:cNvGrpSpPr/>
              <p:nvPr/>
            </p:nvGrpSpPr>
            <p:grpSpPr>
              <a:xfrm>
                <a:off x="10113406" y="0"/>
                <a:ext cx="10706400" cy="6858000"/>
                <a:chOff x="1485600" y="0"/>
                <a:chExt cx="10706400" cy="6858000"/>
              </a:xfrm>
            </p:grpSpPr>
            <p:grpSp>
              <p:nvGrpSpPr>
                <p:cNvPr id="86" name="Group 85">
                  <a:extLst>
                    <a:ext uri="{FF2B5EF4-FFF2-40B4-BE49-F238E27FC236}">
                      <a16:creationId xmlns:a16="http://schemas.microsoft.com/office/drawing/2014/main" id="{5D869BC7-FAAE-043C-613D-829D3BDA5901}"/>
                    </a:ext>
                  </a:extLst>
                </p:cNvPr>
                <p:cNvGrpSpPr/>
                <p:nvPr/>
              </p:nvGrpSpPr>
              <p:grpSpPr>
                <a:xfrm>
                  <a:off x="1485600" y="0"/>
                  <a:ext cx="10706400" cy="6858000"/>
                  <a:chOff x="715760" y="0"/>
                  <a:chExt cx="11476240" cy="6858000"/>
                </a:xfrm>
                <a:solidFill>
                  <a:srgbClr val="DE5746"/>
                </a:solidFill>
              </p:grpSpPr>
              <p:sp>
                <p:nvSpPr>
                  <p:cNvPr id="90" name="Rectangle 89">
                    <a:extLst>
                      <a:ext uri="{FF2B5EF4-FFF2-40B4-BE49-F238E27FC236}">
                        <a16:creationId xmlns:a16="http://schemas.microsoft.com/office/drawing/2014/main" id="{52377DAE-39F1-67CC-D874-E23D563ED56E}"/>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B2998479-EB5A-FB4C-2D8B-DC41F66C3573}"/>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9A2F6604-DB97-6831-317E-95655B225BE2}"/>
                    </a:ext>
                  </a:extLst>
                </p:cNvPr>
                <p:cNvGrpSpPr/>
                <p:nvPr/>
              </p:nvGrpSpPr>
              <p:grpSpPr>
                <a:xfrm>
                  <a:off x="2930627" y="839391"/>
                  <a:ext cx="3557155" cy="5179218"/>
                  <a:chOff x="2930627" y="1097527"/>
                  <a:chExt cx="3557155" cy="5179218"/>
                </a:xfrm>
              </p:grpSpPr>
              <p:sp>
                <p:nvSpPr>
                  <p:cNvPr id="88" name="TextBox 87">
                    <a:extLst>
                      <a:ext uri="{FF2B5EF4-FFF2-40B4-BE49-F238E27FC236}">
                        <a16:creationId xmlns:a16="http://schemas.microsoft.com/office/drawing/2014/main" id="{BFB44002-BC32-60A2-356E-5CCBEECFFD28}"/>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89" name="TextBox 88">
                    <a:extLst>
                      <a:ext uri="{FF2B5EF4-FFF2-40B4-BE49-F238E27FC236}">
                        <a16:creationId xmlns:a16="http://schemas.microsoft.com/office/drawing/2014/main" id="{C0B76EE2-1F69-E0D4-8632-CC70D71427F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85" name="TextBox 84">
                <a:extLst>
                  <a:ext uri="{FF2B5EF4-FFF2-40B4-BE49-F238E27FC236}">
                    <a16:creationId xmlns:a16="http://schemas.microsoft.com/office/drawing/2014/main" id="{8B2C284E-3789-C7BA-5A61-F500F3147AD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83" name="TextBox 82">
              <a:extLst>
                <a:ext uri="{FF2B5EF4-FFF2-40B4-BE49-F238E27FC236}">
                  <a16:creationId xmlns:a16="http://schemas.microsoft.com/office/drawing/2014/main" id="{A7D8E8FB-F991-C92D-BFEE-E075314501B5}"/>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92" name="Group 91">
            <a:extLst>
              <a:ext uri="{FF2B5EF4-FFF2-40B4-BE49-F238E27FC236}">
                <a16:creationId xmlns:a16="http://schemas.microsoft.com/office/drawing/2014/main" id="{3CC5D439-88AF-460E-92F5-9B7309ABBFF5}"/>
              </a:ext>
            </a:extLst>
          </p:cNvPr>
          <p:cNvGrpSpPr/>
          <p:nvPr/>
        </p:nvGrpSpPr>
        <p:grpSpPr>
          <a:xfrm>
            <a:off x="18135839" y="0"/>
            <a:ext cx="10706400" cy="6858000"/>
            <a:chOff x="10478728" y="190500"/>
            <a:chExt cx="10706400" cy="6858000"/>
          </a:xfrm>
        </p:grpSpPr>
        <p:grpSp>
          <p:nvGrpSpPr>
            <p:cNvPr id="93" name="Group 92">
              <a:extLst>
                <a:ext uri="{FF2B5EF4-FFF2-40B4-BE49-F238E27FC236}">
                  <a16:creationId xmlns:a16="http://schemas.microsoft.com/office/drawing/2014/main" id="{64D69B83-98AF-FFCE-3607-C13D047B2375}"/>
                </a:ext>
              </a:extLst>
            </p:cNvPr>
            <p:cNvGrpSpPr/>
            <p:nvPr/>
          </p:nvGrpSpPr>
          <p:grpSpPr>
            <a:xfrm>
              <a:off x="10478728" y="190500"/>
              <a:ext cx="10706400" cy="6858000"/>
              <a:chOff x="10821628" y="0"/>
              <a:chExt cx="10706400" cy="6858000"/>
            </a:xfrm>
          </p:grpSpPr>
          <p:grpSp>
            <p:nvGrpSpPr>
              <p:cNvPr id="95" name="Group 94">
                <a:extLst>
                  <a:ext uri="{FF2B5EF4-FFF2-40B4-BE49-F238E27FC236}">
                    <a16:creationId xmlns:a16="http://schemas.microsoft.com/office/drawing/2014/main" id="{AF397795-8DCF-B87B-A394-5C3CD3D39F3F}"/>
                  </a:ext>
                </a:extLst>
              </p:cNvPr>
              <p:cNvGrpSpPr/>
              <p:nvPr/>
            </p:nvGrpSpPr>
            <p:grpSpPr>
              <a:xfrm>
                <a:off x="10821628" y="0"/>
                <a:ext cx="10706400" cy="6858000"/>
                <a:chOff x="1485899" y="0"/>
                <a:chExt cx="10706400" cy="6858000"/>
              </a:xfrm>
            </p:grpSpPr>
            <p:grpSp>
              <p:nvGrpSpPr>
                <p:cNvPr id="97" name="Group 96">
                  <a:extLst>
                    <a:ext uri="{FF2B5EF4-FFF2-40B4-BE49-F238E27FC236}">
                      <a16:creationId xmlns:a16="http://schemas.microsoft.com/office/drawing/2014/main" id="{B64CEFC9-EC9C-D93E-C227-2F639B25C737}"/>
                    </a:ext>
                  </a:extLst>
                </p:cNvPr>
                <p:cNvGrpSpPr/>
                <p:nvPr/>
              </p:nvGrpSpPr>
              <p:grpSpPr>
                <a:xfrm>
                  <a:off x="1485899" y="0"/>
                  <a:ext cx="10706400" cy="6858000"/>
                  <a:chOff x="1485900" y="0"/>
                  <a:chExt cx="10706101" cy="6858000"/>
                </a:xfrm>
              </p:grpSpPr>
              <p:sp>
                <p:nvSpPr>
                  <p:cNvPr id="101" name="Rectangle 100">
                    <a:extLst>
                      <a:ext uri="{FF2B5EF4-FFF2-40B4-BE49-F238E27FC236}">
                        <a16:creationId xmlns:a16="http://schemas.microsoft.com/office/drawing/2014/main" id="{FFBC575D-1E02-DFD2-A33C-74FC2DCDADDD}"/>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ounded Rectangle 101">
                    <a:extLst>
                      <a:ext uri="{FF2B5EF4-FFF2-40B4-BE49-F238E27FC236}">
                        <a16:creationId xmlns:a16="http://schemas.microsoft.com/office/drawing/2014/main" id="{C2D7F2CA-0D3F-7319-ED63-228C940580BA}"/>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0B447D9-B057-45BB-5D72-579C8A6B6285}"/>
                    </a:ext>
                  </a:extLst>
                </p:cNvPr>
                <p:cNvGrpSpPr/>
                <p:nvPr/>
              </p:nvGrpSpPr>
              <p:grpSpPr>
                <a:xfrm>
                  <a:off x="2945375" y="839391"/>
                  <a:ext cx="4355077" cy="5179218"/>
                  <a:chOff x="2945375" y="1215514"/>
                  <a:chExt cx="4355077" cy="5179218"/>
                </a:xfrm>
              </p:grpSpPr>
              <p:sp>
                <p:nvSpPr>
                  <p:cNvPr id="99" name="TextBox 98">
                    <a:extLst>
                      <a:ext uri="{FF2B5EF4-FFF2-40B4-BE49-F238E27FC236}">
                        <a16:creationId xmlns:a16="http://schemas.microsoft.com/office/drawing/2014/main" id="{E65FE654-C777-5CA1-7D4D-F07683FFC752}"/>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100" name="TextBox 99">
                    <a:extLst>
                      <a:ext uri="{FF2B5EF4-FFF2-40B4-BE49-F238E27FC236}">
                        <a16:creationId xmlns:a16="http://schemas.microsoft.com/office/drawing/2014/main" id="{4385E59B-5BAC-3E0B-2E79-DADD8DD4A85C}"/>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96" name="TextBox 95">
                <a:extLst>
                  <a:ext uri="{FF2B5EF4-FFF2-40B4-BE49-F238E27FC236}">
                    <a16:creationId xmlns:a16="http://schemas.microsoft.com/office/drawing/2014/main" id="{79CCE2D2-24DB-BD75-E175-7A0FDFE41BDD}"/>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94" name="TextBox 93">
              <a:extLst>
                <a:ext uri="{FF2B5EF4-FFF2-40B4-BE49-F238E27FC236}">
                  <a16:creationId xmlns:a16="http://schemas.microsoft.com/office/drawing/2014/main" id="{580F0991-D688-34C5-2469-592B6482D01D}"/>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
        <p:nvSpPr>
          <p:cNvPr id="109" name="TextBox 108">
            <a:extLst>
              <a:ext uri="{FF2B5EF4-FFF2-40B4-BE49-F238E27FC236}">
                <a16:creationId xmlns:a16="http://schemas.microsoft.com/office/drawing/2014/main" id="{0D2FEA1E-4D7B-0257-43DD-CEF61E5E489E}"/>
              </a:ext>
            </a:extLst>
          </p:cNvPr>
          <p:cNvSpPr txBox="1"/>
          <p:nvPr/>
        </p:nvSpPr>
        <p:spPr>
          <a:xfrm>
            <a:off x="-6851497" y="1771291"/>
            <a:ext cx="472494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Logistic</a:t>
            </a:r>
            <a:endParaRPr lang="en-IN" sz="8000" b="1" spc="-150" dirty="0">
              <a:solidFill>
                <a:schemeClr val="bg1"/>
              </a:solidFill>
              <a:effectLst/>
              <a:latin typeface="Avenir Next" panose="020B0503020202020204" pitchFamily="34" charset="0"/>
            </a:endParaRPr>
          </a:p>
        </p:txBody>
      </p:sp>
      <p:sp>
        <p:nvSpPr>
          <p:cNvPr id="110" name="TextBox 109">
            <a:extLst>
              <a:ext uri="{FF2B5EF4-FFF2-40B4-BE49-F238E27FC236}">
                <a16:creationId xmlns:a16="http://schemas.microsoft.com/office/drawing/2014/main" id="{934541C6-E26E-8B79-E885-6B59FA8339C5}"/>
              </a:ext>
            </a:extLst>
          </p:cNvPr>
          <p:cNvSpPr txBox="1"/>
          <p:nvPr/>
        </p:nvSpPr>
        <p:spPr>
          <a:xfrm>
            <a:off x="-6894526" y="2577455"/>
            <a:ext cx="638341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Regression</a:t>
            </a:r>
            <a:endParaRPr lang="en-IN" sz="8000" b="1" spc="-150" dirty="0">
              <a:solidFill>
                <a:schemeClr val="bg1"/>
              </a:solidFill>
              <a:effectLst/>
              <a:latin typeface="Avenir Next" panose="020B0503020202020204" pitchFamily="34" charset="0"/>
            </a:endParaRPr>
          </a:p>
        </p:txBody>
      </p:sp>
    </p:spTree>
    <p:extLst>
      <p:ext uri="{BB962C8B-B14F-4D97-AF65-F5344CB8AC3E}">
        <p14:creationId xmlns:p14="http://schemas.microsoft.com/office/powerpoint/2010/main" val="141148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Hexagon 20">
            <a:extLst>
              <a:ext uri="{FF2B5EF4-FFF2-40B4-BE49-F238E27FC236}">
                <a16:creationId xmlns:a16="http://schemas.microsoft.com/office/drawing/2014/main" id="{8BEC96B3-0BFE-2B29-FE2E-03C5FC4F3456}"/>
              </a:ext>
            </a:extLst>
          </p:cNvPr>
          <p:cNvSpPr/>
          <p:nvPr/>
        </p:nvSpPr>
        <p:spPr>
          <a:xfrm rot="21584110">
            <a:off x="0" y="-130629"/>
            <a:ext cx="12192000" cy="6988629"/>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nvGrpSpPr>
          <p:cNvPr id="86" name="Group 85">
            <a:extLst>
              <a:ext uri="{FF2B5EF4-FFF2-40B4-BE49-F238E27FC236}">
                <a16:creationId xmlns:a16="http://schemas.microsoft.com/office/drawing/2014/main" id="{204062F3-F095-BE70-B5F3-47D2FC22D07E}"/>
              </a:ext>
            </a:extLst>
          </p:cNvPr>
          <p:cNvGrpSpPr/>
          <p:nvPr/>
        </p:nvGrpSpPr>
        <p:grpSpPr>
          <a:xfrm>
            <a:off x="8481457"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9083161"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922910"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703866" y="-13855"/>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
        <p:nvSpPr>
          <p:cNvPr id="87" name="TextBox 86">
            <a:extLst>
              <a:ext uri="{FF2B5EF4-FFF2-40B4-BE49-F238E27FC236}">
                <a16:creationId xmlns:a16="http://schemas.microsoft.com/office/drawing/2014/main" id="{03F35B15-871B-99F9-C80A-3691B9AB867B}"/>
              </a:ext>
            </a:extLst>
          </p:cNvPr>
          <p:cNvSpPr txBox="1"/>
          <p:nvPr/>
        </p:nvSpPr>
        <p:spPr>
          <a:xfrm>
            <a:off x="1260077" y="1612523"/>
            <a:ext cx="472494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rgbClr val="F3E8B6"/>
                </a:solidFill>
                <a:effectLst/>
                <a:latin typeface="Avenir Next" panose="020B0503020202020204" pitchFamily="34" charset="0"/>
              </a:rPr>
              <a:t>Logistic</a:t>
            </a:r>
            <a:endParaRPr lang="en-IN" sz="8000" b="1" spc="-150" dirty="0">
              <a:solidFill>
                <a:srgbClr val="F3E8B6"/>
              </a:solidFill>
              <a:effectLst/>
              <a:latin typeface="Avenir Next" panose="020B0503020202020204" pitchFamily="34" charset="0"/>
            </a:endParaRPr>
          </a:p>
        </p:txBody>
      </p:sp>
      <p:sp>
        <p:nvSpPr>
          <p:cNvPr id="88" name="TextBox 87">
            <a:extLst>
              <a:ext uri="{FF2B5EF4-FFF2-40B4-BE49-F238E27FC236}">
                <a16:creationId xmlns:a16="http://schemas.microsoft.com/office/drawing/2014/main" id="{6A71B4AD-DE65-D16A-7D7B-C6BA379940CD}"/>
              </a:ext>
            </a:extLst>
          </p:cNvPr>
          <p:cNvSpPr txBox="1"/>
          <p:nvPr/>
        </p:nvSpPr>
        <p:spPr>
          <a:xfrm>
            <a:off x="1217048" y="2418687"/>
            <a:ext cx="6383414" cy="1259122"/>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Regression</a:t>
            </a:r>
            <a:endParaRPr lang="en-IN" sz="8000" b="1" spc="-150" dirty="0">
              <a:solidFill>
                <a:schemeClr val="bg1"/>
              </a:solidFill>
              <a:effectLst/>
              <a:latin typeface="Avenir Next" panose="020B0503020202020204" pitchFamily="34" charset="0"/>
            </a:endParaRPr>
          </a:p>
        </p:txBody>
      </p:sp>
    </p:spTree>
    <p:extLst>
      <p:ext uri="{BB962C8B-B14F-4D97-AF65-F5344CB8AC3E}">
        <p14:creationId xmlns:p14="http://schemas.microsoft.com/office/powerpoint/2010/main" val="225212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1909</TotalTime>
  <Words>10153</Words>
  <Application>Microsoft Macintosh PowerPoint</Application>
  <PresentationFormat>Widescreen</PresentationFormat>
  <Paragraphs>1977</Paragraphs>
  <Slides>45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Aptos</vt:lpstr>
      <vt:lpstr>Aptos Display</vt:lpstr>
      <vt:lpstr>Arial</vt:lpstr>
      <vt:lpstr>Avenir Next</vt:lpstr>
      <vt:lpstr>Cambria Math</vt:lpstr>
      <vt:lpstr>Glacial Indifference Bold</vt:lpstr>
      <vt:lpstr>Grand Cru S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SUCHIBRATA PATRA</dc:creator>
  <cp:lastModifiedBy>SUCHIBRATA PATRA</cp:lastModifiedBy>
  <cp:revision>262</cp:revision>
  <dcterms:created xsi:type="dcterms:W3CDTF">2024-04-30T04:39:09Z</dcterms:created>
  <dcterms:modified xsi:type="dcterms:W3CDTF">2024-05-01T21:37:29Z</dcterms:modified>
</cp:coreProperties>
</file>